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6" r:id="rId25"/>
    <p:sldId id="281" r:id="rId26"/>
    <p:sldId id="279"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306"/>
  </p:normalViewPr>
  <p:slideViewPr>
    <p:cSldViewPr snapToGrid="0" snapToObjects="1">
      <p:cViewPr varScale="1">
        <p:scale>
          <a:sx n="63" d="100"/>
          <a:sy n="63" d="100"/>
        </p:scale>
        <p:origin x="9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10.png"/><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54026BE-45C2-854E-BC7F-439FD2978370}" type="doc">
      <dgm:prSet loTypeId="urn:microsoft.com/office/officeart/2005/8/layout/hierarchy1" loCatId="" qsTypeId="urn:microsoft.com/office/officeart/2005/8/quickstyle/simple1" qsCatId="simple" csTypeId="urn:microsoft.com/office/officeart/2005/8/colors/accent6_2" csCatId="accent6" phldr="1"/>
      <dgm:spPr/>
      <dgm:t>
        <a:bodyPr/>
        <a:lstStyle/>
        <a:p>
          <a:endParaRPr lang="en-GB"/>
        </a:p>
      </dgm:t>
    </dgm:pt>
    <dgm:pt modelId="{B298EE5C-8620-E740-8C34-50DAE0554CE5}">
      <dgm:prSet phldrT="[Text]"/>
      <dgm:spPr/>
      <dgm:t>
        <a:bodyPr/>
        <a:lstStyle/>
        <a:p>
          <a:pPr>
            <a:buNone/>
          </a:pPr>
          <a:r>
            <a:rPr lang="en-GB" dirty="0"/>
            <a:t>To improve understanding of the nature and impact of probation’s response to Covid-19 on:</a:t>
          </a:r>
        </a:p>
        <a:p>
          <a:pPr>
            <a:buAutoNum type="alphaLcParenR"/>
          </a:pPr>
          <a:endParaRPr lang="en-GB" dirty="0"/>
        </a:p>
        <a:p>
          <a:pPr>
            <a:buAutoNum type="alphaLcParenR"/>
          </a:pPr>
          <a:r>
            <a:rPr lang="en-GB" dirty="0"/>
            <a:t>Health-related probation practice</a:t>
          </a:r>
        </a:p>
        <a:p>
          <a:pPr>
            <a:buAutoNum type="alphaLcParenR"/>
          </a:pPr>
          <a:r>
            <a:rPr lang="en-GB" dirty="0"/>
            <a:t>The lived experience of seeking health support whilst under probation supervision</a:t>
          </a:r>
        </a:p>
        <a:p>
          <a:pPr>
            <a:buAutoNum type="alphaLcParenR"/>
          </a:pPr>
          <a:r>
            <a:rPr lang="en-GB" dirty="0"/>
            <a:t>Partnership working and pathways into </a:t>
          </a:r>
          <a:r>
            <a:rPr lang="en-GB" dirty="0" smtClean="0"/>
            <a:t>healthcare</a:t>
          </a:r>
          <a:endParaRPr lang="en-GB" dirty="0"/>
        </a:p>
      </dgm:t>
    </dgm:pt>
    <dgm:pt modelId="{BF2CCB08-2EEC-284B-BDA6-71BFB187533C}" type="parTrans" cxnId="{13700FA4-0E3E-CF44-BD6C-762516E7CD31}">
      <dgm:prSet/>
      <dgm:spPr/>
      <dgm:t>
        <a:bodyPr/>
        <a:lstStyle/>
        <a:p>
          <a:endParaRPr lang="en-GB"/>
        </a:p>
      </dgm:t>
    </dgm:pt>
    <dgm:pt modelId="{0D3F4B30-FDDE-134B-B2A8-98E9C65A335D}" type="sibTrans" cxnId="{13700FA4-0E3E-CF44-BD6C-762516E7CD31}">
      <dgm:prSet/>
      <dgm:spPr/>
      <dgm:t>
        <a:bodyPr/>
        <a:lstStyle/>
        <a:p>
          <a:endParaRPr lang="en-GB"/>
        </a:p>
      </dgm:t>
    </dgm:pt>
    <dgm:pt modelId="{16EE66ED-DAF8-7B41-8634-4F11AC06CEA8}">
      <dgm:prSet phldrT="[Text]"/>
      <dgm:spPr/>
      <dgm:t>
        <a:bodyPr/>
        <a:lstStyle/>
        <a:p>
          <a:r>
            <a:rPr lang="en-GB" dirty="0"/>
            <a:t>Support recovery planning work</a:t>
          </a:r>
        </a:p>
      </dgm:t>
    </dgm:pt>
    <dgm:pt modelId="{F247B131-454A-ED4C-BDF8-923E043B0514}" type="parTrans" cxnId="{9A98975B-8E8C-C047-ACAD-828B47540910}">
      <dgm:prSet/>
      <dgm:spPr/>
      <dgm:t>
        <a:bodyPr/>
        <a:lstStyle/>
        <a:p>
          <a:endParaRPr lang="en-GB"/>
        </a:p>
      </dgm:t>
    </dgm:pt>
    <dgm:pt modelId="{C1A0384A-F5E5-7849-A772-8632907C51D7}" type="sibTrans" cxnId="{9A98975B-8E8C-C047-ACAD-828B47540910}">
      <dgm:prSet/>
      <dgm:spPr/>
      <dgm:t>
        <a:bodyPr/>
        <a:lstStyle/>
        <a:p>
          <a:endParaRPr lang="en-GB"/>
        </a:p>
      </dgm:t>
    </dgm:pt>
    <dgm:pt modelId="{AD66BBF9-554D-0644-AB11-DD642BC2B79F}">
      <dgm:prSet phldrT="[Text]"/>
      <dgm:spPr/>
      <dgm:t>
        <a:bodyPr/>
        <a:lstStyle/>
        <a:p>
          <a:r>
            <a:rPr lang="en-GB" dirty="0"/>
            <a:t>Minimise negative impacts in the future</a:t>
          </a:r>
        </a:p>
      </dgm:t>
    </dgm:pt>
    <dgm:pt modelId="{911B2F7E-FE24-B448-92D4-DABA8C9ED0A3}" type="parTrans" cxnId="{33E07AD4-A342-6B41-AEE7-17B48520A706}">
      <dgm:prSet/>
      <dgm:spPr/>
      <dgm:t>
        <a:bodyPr/>
        <a:lstStyle/>
        <a:p>
          <a:endParaRPr lang="en-GB"/>
        </a:p>
      </dgm:t>
    </dgm:pt>
    <dgm:pt modelId="{67BCE758-45D3-FD42-913D-6A8546C09DD4}" type="sibTrans" cxnId="{33E07AD4-A342-6B41-AEE7-17B48520A706}">
      <dgm:prSet/>
      <dgm:spPr/>
      <dgm:t>
        <a:bodyPr/>
        <a:lstStyle/>
        <a:p>
          <a:endParaRPr lang="en-GB"/>
        </a:p>
      </dgm:t>
    </dgm:pt>
    <dgm:pt modelId="{90792BD1-52E0-6645-95D7-E590AB0C0445}">
      <dgm:prSet/>
      <dgm:spPr/>
      <dgm:t>
        <a:bodyPr/>
        <a:lstStyle/>
        <a:p>
          <a:r>
            <a:rPr lang="en-GB" dirty="0"/>
            <a:t>Spread beneficial innovations in the future</a:t>
          </a:r>
        </a:p>
      </dgm:t>
    </dgm:pt>
    <dgm:pt modelId="{BC7D3A02-4D06-B144-A5A8-C14FDD1C30E2}" type="parTrans" cxnId="{A7F21111-A7B0-204E-A606-F7B6A0D6C40C}">
      <dgm:prSet/>
      <dgm:spPr/>
      <dgm:t>
        <a:bodyPr/>
        <a:lstStyle/>
        <a:p>
          <a:endParaRPr lang="en-GB"/>
        </a:p>
      </dgm:t>
    </dgm:pt>
    <dgm:pt modelId="{9491BAAE-3120-A240-866E-AA715997C002}" type="sibTrans" cxnId="{A7F21111-A7B0-204E-A606-F7B6A0D6C40C}">
      <dgm:prSet/>
      <dgm:spPr/>
      <dgm:t>
        <a:bodyPr/>
        <a:lstStyle/>
        <a:p>
          <a:endParaRPr lang="en-GB"/>
        </a:p>
      </dgm:t>
    </dgm:pt>
    <dgm:pt modelId="{70A134BB-988F-E743-8202-57C2A0A6DA0E}" type="pres">
      <dgm:prSet presAssocID="{354026BE-45C2-854E-BC7F-439FD2978370}" presName="hierChild1" presStyleCnt="0">
        <dgm:presLayoutVars>
          <dgm:chPref val="1"/>
          <dgm:dir/>
          <dgm:animOne val="branch"/>
          <dgm:animLvl val="lvl"/>
          <dgm:resizeHandles/>
        </dgm:presLayoutVars>
      </dgm:prSet>
      <dgm:spPr/>
      <dgm:t>
        <a:bodyPr/>
        <a:lstStyle/>
        <a:p>
          <a:endParaRPr lang="en-GB"/>
        </a:p>
      </dgm:t>
    </dgm:pt>
    <dgm:pt modelId="{6BA35A66-6AF2-9242-8EC9-033F3C8FDCC9}" type="pres">
      <dgm:prSet presAssocID="{B298EE5C-8620-E740-8C34-50DAE0554CE5}" presName="hierRoot1" presStyleCnt="0"/>
      <dgm:spPr/>
    </dgm:pt>
    <dgm:pt modelId="{49DB48D6-1687-F74E-A823-777E1F3072CD}" type="pres">
      <dgm:prSet presAssocID="{B298EE5C-8620-E740-8C34-50DAE0554CE5}" presName="composite" presStyleCnt="0"/>
      <dgm:spPr/>
    </dgm:pt>
    <dgm:pt modelId="{4E4BC35A-A525-8C4B-AF63-4AE2EBAAD984}" type="pres">
      <dgm:prSet presAssocID="{B298EE5C-8620-E740-8C34-50DAE0554CE5}" presName="background" presStyleLbl="node0" presStyleIdx="0" presStyleCnt="1"/>
      <dgm:spPr/>
    </dgm:pt>
    <dgm:pt modelId="{39DD8C0C-E2FF-2143-9EF5-CCBCFE043A30}" type="pres">
      <dgm:prSet presAssocID="{B298EE5C-8620-E740-8C34-50DAE0554CE5}" presName="text" presStyleLbl="fgAcc0" presStyleIdx="0" presStyleCnt="1" custScaleX="236567">
        <dgm:presLayoutVars>
          <dgm:chPref val="3"/>
        </dgm:presLayoutVars>
      </dgm:prSet>
      <dgm:spPr/>
      <dgm:t>
        <a:bodyPr/>
        <a:lstStyle/>
        <a:p>
          <a:endParaRPr lang="en-GB"/>
        </a:p>
      </dgm:t>
    </dgm:pt>
    <dgm:pt modelId="{CBC4E69C-8DF3-D841-916D-FDDB317E3A1F}" type="pres">
      <dgm:prSet presAssocID="{B298EE5C-8620-E740-8C34-50DAE0554CE5}" presName="hierChild2" presStyleCnt="0"/>
      <dgm:spPr/>
    </dgm:pt>
    <dgm:pt modelId="{FCB3E298-5E4D-A342-9F0C-C9894E3DF594}" type="pres">
      <dgm:prSet presAssocID="{F247B131-454A-ED4C-BDF8-923E043B0514}" presName="Name10" presStyleLbl="parChTrans1D2" presStyleIdx="0" presStyleCnt="3"/>
      <dgm:spPr/>
      <dgm:t>
        <a:bodyPr/>
        <a:lstStyle/>
        <a:p>
          <a:endParaRPr lang="en-GB"/>
        </a:p>
      </dgm:t>
    </dgm:pt>
    <dgm:pt modelId="{3E72C085-2005-C24A-9C75-82750A742B8B}" type="pres">
      <dgm:prSet presAssocID="{16EE66ED-DAF8-7B41-8634-4F11AC06CEA8}" presName="hierRoot2" presStyleCnt="0"/>
      <dgm:spPr/>
    </dgm:pt>
    <dgm:pt modelId="{F5DE66B8-D911-D840-BB24-0AED73194690}" type="pres">
      <dgm:prSet presAssocID="{16EE66ED-DAF8-7B41-8634-4F11AC06CEA8}" presName="composite2" presStyleCnt="0"/>
      <dgm:spPr/>
    </dgm:pt>
    <dgm:pt modelId="{997FAE56-CD41-B54B-88DF-809A64DEA6E9}" type="pres">
      <dgm:prSet presAssocID="{16EE66ED-DAF8-7B41-8634-4F11AC06CEA8}" presName="background2" presStyleLbl="node2" presStyleIdx="0" presStyleCnt="3"/>
      <dgm:spPr/>
    </dgm:pt>
    <dgm:pt modelId="{6B503667-2EFE-A849-828E-57959DD394CB}" type="pres">
      <dgm:prSet presAssocID="{16EE66ED-DAF8-7B41-8634-4F11AC06CEA8}" presName="text2" presStyleLbl="fgAcc2" presStyleIdx="0" presStyleCnt="3">
        <dgm:presLayoutVars>
          <dgm:chPref val="3"/>
        </dgm:presLayoutVars>
      </dgm:prSet>
      <dgm:spPr/>
      <dgm:t>
        <a:bodyPr/>
        <a:lstStyle/>
        <a:p>
          <a:endParaRPr lang="en-GB"/>
        </a:p>
      </dgm:t>
    </dgm:pt>
    <dgm:pt modelId="{EA3AEC53-B963-A34F-B2F2-A0F8CD6D9937}" type="pres">
      <dgm:prSet presAssocID="{16EE66ED-DAF8-7B41-8634-4F11AC06CEA8}" presName="hierChild3" presStyleCnt="0"/>
      <dgm:spPr/>
    </dgm:pt>
    <dgm:pt modelId="{3D5F5B6F-EBD0-714E-A025-525F4A831B30}" type="pres">
      <dgm:prSet presAssocID="{911B2F7E-FE24-B448-92D4-DABA8C9ED0A3}" presName="Name10" presStyleLbl="parChTrans1D2" presStyleIdx="1" presStyleCnt="3"/>
      <dgm:spPr/>
      <dgm:t>
        <a:bodyPr/>
        <a:lstStyle/>
        <a:p>
          <a:endParaRPr lang="en-GB"/>
        </a:p>
      </dgm:t>
    </dgm:pt>
    <dgm:pt modelId="{A23C3B3D-6AA4-7B4F-9AD3-4F93966954B3}" type="pres">
      <dgm:prSet presAssocID="{AD66BBF9-554D-0644-AB11-DD642BC2B79F}" presName="hierRoot2" presStyleCnt="0"/>
      <dgm:spPr/>
    </dgm:pt>
    <dgm:pt modelId="{13BF104F-C789-7041-B08B-E1A340638D2C}" type="pres">
      <dgm:prSet presAssocID="{AD66BBF9-554D-0644-AB11-DD642BC2B79F}" presName="composite2" presStyleCnt="0"/>
      <dgm:spPr/>
    </dgm:pt>
    <dgm:pt modelId="{1226E4E1-44BB-844D-A866-235F0BC8E0F6}" type="pres">
      <dgm:prSet presAssocID="{AD66BBF9-554D-0644-AB11-DD642BC2B79F}" presName="background2" presStyleLbl="node2" presStyleIdx="1" presStyleCnt="3"/>
      <dgm:spPr/>
    </dgm:pt>
    <dgm:pt modelId="{FBFACB31-E018-964E-8C23-57CE9B0F0DF3}" type="pres">
      <dgm:prSet presAssocID="{AD66BBF9-554D-0644-AB11-DD642BC2B79F}" presName="text2" presStyleLbl="fgAcc2" presStyleIdx="1" presStyleCnt="3">
        <dgm:presLayoutVars>
          <dgm:chPref val="3"/>
        </dgm:presLayoutVars>
      </dgm:prSet>
      <dgm:spPr/>
      <dgm:t>
        <a:bodyPr/>
        <a:lstStyle/>
        <a:p>
          <a:endParaRPr lang="en-GB"/>
        </a:p>
      </dgm:t>
    </dgm:pt>
    <dgm:pt modelId="{3ACA8F8F-A6BC-2B44-A178-3FB5E83E19DE}" type="pres">
      <dgm:prSet presAssocID="{AD66BBF9-554D-0644-AB11-DD642BC2B79F}" presName="hierChild3" presStyleCnt="0"/>
      <dgm:spPr/>
    </dgm:pt>
    <dgm:pt modelId="{05415E1D-430D-384E-B3DA-37DD82C2649B}" type="pres">
      <dgm:prSet presAssocID="{BC7D3A02-4D06-B144-A5A8-C14FDD1C30E2}" presName="Name10" presStyleLbl="parChTrans1D2" presStyleIdx="2" presStyleCnt="3"/>
      <dgm:spPr/>
      <dgm:t>
        <a:bodyPr/>
        <a:lstStyle/>
        <a:p>
          <a:endParaRPr lang="en-GB"/>
        </a:p>
      </dgm:t>
    </dgm:pt>
    <dgm:pt modelId="{91E14CC4-A2AA-204C-AA6A-819C06F5C3EF}" type="pres">
      <dgm:prSet presAssocID="{90792BD1-52E0-6645-95D7-E590AB0C0445}" presName="hierRoot2" presStyleCnt="0"/>
      <dgm:spPr/>
    </dgm:pt>
    <dgm:pt modelId="{C7FD14C3-83A7-1141-B9ED-34EC22B42ECB}" type="pres">
      <dgm:prSet presAssocID="{90792BD1-52E0-6645-95D7-E590AB0C0445}" presName="composite2" presStyleCnt="0"/>
      <dgm:spPr/>
    </dgm:pt>
    <dgm:pt modelId="{BEFF11DE-414A-A243-966C-FC0266F131BD}" type="pres">
      <dgm:prSet presAssocID="{90792BD1-52E0-6645-95D7-E590AB0C0445}" presName="background2" presStyleLbl="node2" presStyleIdx="2" presStyleCnt="3"/>
      <dgm:spPr/>
    </dgm:pt>
    <dgm:pt modelId="{643C4D07-1817-204F-A038-4C8D5C5DC20E}" type="pres">
      <dgm:prSet presAssocID="{90792BD1-52E0-6645-95D7-E590AB0C0445}" presName="text2" presStyleLbl="fgAcc2" presStyleIdx="2" presStyleCnt="3">
        <dgm:presLayoutVars>
          <dgm:chPref val="3"/>
        </dgm:presLayoutVars>
      </dgm:prSet>
      <dgm:spPr/>
      <dgm:t>
        <a:bodyPr/>
        <a:lstStyle/>
        <a:p>
          <a:endParaRPr lang="en-GB"/>
        </a:p>
      </dgm:t>
    </dgm:pt>
    <dgm:pt modelId="{BC4B50BB-90B3-0242-B1D7-40C0F1B3BF69}" type="pres">
      <dgm:prSet presAssocID="{90792BD1-52E0-6645-95D7-E590AB0C0445}" presName="hierChild3" presStyleCnt="0"/>
      <dgm:spPr/>
    </dgm:pt>
  </dgm:ptLst>
  <dgm:cxnLst>
    <dgm:cxn modelId="{6F45B183-87C1-BE4F-9B54-16CEC68C8AE7}" type="presOf" srcId="{911B2F7E-FE24-B448-92D4-DABA8C9ED0A3}" destId="{3D5F5B6F-EBD0-714E-A025-525F4A831B30}" srcOrd="0" destOrd="0" presId="urn:microsoft.com/office/officeart/2005/8/layout/hierarchy1"/>
    <dgm:cxn modelId="{33E07AD4-A342-6B41-AEE7-17B48520A706}" srcId="{B298EE5C-8620-E740-8C34-50DAE0554CE5}" destId="{AD66BBF9-554D-0644-AB11-DD642BC2B79F}" srcOrd="1" destOrd="0" parTransId="{911B2F7E-FE24-B448-92D4-DABA8C9ED0A3}" sibTransId="{67BCE758-45D3-FD42-913D-6A8546C09DD4}"/>
    <dgm:cxn modelId="{9A98975B-8E8C-C047-ACAD-828B47540910}" srcId="{B298EE5C-8620-E740-8C34-50DAE0554CE5}" destId="{16EE66ED-DAF8-7B41-8634-4F11AC06CEA8}" srcOrd="0" destOrd="0" parTransId="{F247B131-454A-ED4C-BDF8-923E043B0514}" sibTransId="{C1A0384A-F5E5-7849-A772-8632907C51D7}"/>
    <dgm:cxn modelId="{A7F21111-A7B0-204E-A606-F7B6A0D6C40C}" srcId="{B298EE5C-8620-E740-8C34-50DAE0554CE5}" destId="{90792BD1-52E0-6645-95D7-E590AB0C0445}" srcOrd="2" destOrd="0" parTransId="{BC7D3A02-4D06-B144-A5A8-C14FDD1C30E2}" sibTransId="{9491BAAE-3120-A240-866E-AA715997C002}"/>
    <dgm:cxn modelId="{BA25DAA7-663B-6744-8006-663A00F803C5}" type="presOf" srcId="{354026BE-45C2-854E-BC7F-439FD2978370}" destId="{70A134BB-988F-E743-8202-57C2A0A6DA0E}" srcOrd="0" destOrd="0" presId="urn:microsoft.com/office/officeart/2005/8/layout/hierarchy1"/>
    <dgm:cxn modelId="{4F142A86-31DE-1F48-97E6-A76B0EE86C42}" type="presOf" srcId="{AD66BBF9-554D-0644-AB11-DD642BC2B79F}" destId="{FBFACB31-E018-964E-8C23-57CE9B0F0DF3}" srcOrd="0" destOrd="0" presId="urn:microsoft.com/office/officeart/2005/8/layout/hierarchy1"/>
    <dgm:cxn modelId="{13700FA4-0E3E-CF44-BD6C-762516E7CD31}" srcId="{354026BE-45C2-854E-BC7F-439FD2978370}" destId="{B298EE5C-8620-E740-8C34-50DAE0554CE5}" srcOrd="0" destOrd="0" parTransId="{BF2CCB08-2EEC-284B-BDA6-71BFB187533C}" sibTransId="{0D3F4B30-FDDE-134B-B2A8-98E9C65A335D}"/>
    <dgm:cxn modelId="{8566EDDD-E8EC-7E4D-8196-3F4C80BD597A}" type="presOf" srcId="{16EE66ED-DAF8-7B41-8634-4F11AC06CEA8}" destId="{6B503667-2EFE-A849-828E-57959DD394CB}" srcOrd="0" destOrd="0" presId="urn:microsoft.com/office/officeart/2005/8/layout/hierarchy1"/>
    <dgm:cxn modelId="{549CCD48-974E-8047-96CF-C0E4AA23D49A}" type="presOf" srcId="{90792BD1-52E0-6645-95D7-E590AB0C0445}" destId="{643C4D07-1817-204F-A038-4C8D5C5DC20E}" srcOrd="0" destOrd="0" presId="urn:microsoft.com/office/officeart/2005/8/layout/hierarchy1"/>
    <dgm:cxn modelId="{E002F933-C410-BD46-AE61-801982232B8E}" type="presOf" srcId="{BC7D3A02-4D06-B144-A5A8-C14FDD1C30E2}" destId="{05415E1D-430D-384E-B3DA-37DD82C2649B}" srcOrd="0" destOrd="0" presId="urn:microsoft.com/office/officeart/2005/8/layout/hierarchy1"/>
    <dgm:cxn modelId="{45F07FC0-7449-0A45-9CF2-9873EFB4EC67}" type="presOf" srcId="{F247B131-454A-ED4C-BDF8-923E043B0514}" destId="{FCB3E298-5E4D-A342-9F0C-C9894E3DF594}" srcOrd="0" destOrd="0" presId="urn:microsoft.com/office/officeart/2005/8/layout/hierarchy1"/>
    <dgm:cxn modelId="{BBD70D1E-2845-B346-839C-CEBCF5C63BB7}" type="presOf" srcId="{B298EE5C-8620-E740-8C34-50DAE0554CE5}" destId="{39DD8C0C-E2FF-2143-9EF5-CCBCFE043A30}" srcOrd="0" destOrd="0" presId="urn:microsoft.com/office/officeart/2005/8/layout/hierarchy1"/>
    <dgm:cxn modelId="{4D054CA3-E78C-F449-AD2D-F732CFD59713}" type="presParOf" srcId="{70A134BB-988F-E743-8202-57C2A0A6DA0E}" destId="{6BA35A66-6AF2-9242-8EC9-033F3C8FDCC9}" srcOrd="0" destOrd="0" presId="urn:microsoft.com/office/officeart/2005/8/layout/hierarchy1"/>
    <dgm:cxn modelId="{5654BFFA-48B5-1D47-81CC-893D2BF6C4B4}" type="presParOf" srcId="{6BA35A66-6AF2-9242-8EC9-033F3C8FDCC9}" destId="{49DB48D6-1687-F74E-A823-777E1F3072CD}" srcOrd="0" destOrd="0" presId="urn:microsoft.com/office/officeart/2005/8/layout/hierarchy1"/>
    <dgm:cxn modelId="{19DA8E5D-0EFC-4846-A0E5-2DBA54DA7266}" type="presParOf" srcId="{49DB48D6-1687-F74E-A823-777E1F3072CD}" destId="{4E4BC35A-A525-8C4B-AF63-4AE2EBAAD984}" srcOrd="0" destOrd="0" presId="urn:microsoft.com/office/officeart/2005/8/layout/hierarchy1"/>
    <dgm:cxn modelId="{8265210B-F2BB-7340-B421-4251790D65CF}" type="presParOf" srcId="{49DB48D6-1687-F74E-A823-777E1F3072CD}" destId="{39DD8C0C-E2FF-2143-9EF5-CCBCFE043A30}" srcOrd="1" destOrd="0" presId="urn:microsoft.com/office/officeart/2005/8/layout/hierarchy1"/>
    <dgm:cxn modelId="{CEA4EA2A-38E2-5B4D-B343-82368B129EC2}" type="presParOf" srcId="{6BA35A66-6AF2-9242-8EC9-033F3C8FDCC9}" destId="{CBC4E69C-8DF3-D841-916D-FDDB317E3A1F}" srcOrd="1" destOrd="0" presId="urn:microsoft.com/office/officeart/2005/8/layout/hierarchy1"/>
    <dgm:cxn modelId="{7CFEB85B-80EF-2D45-A18B-A0C8E7A18640}" type="presParOf" srcId="{CBC4E69C-8DF3-D841-916D-FDDB317E3A1F}" destId="{FCB3E298-5E4D-A342-9F0C-C9894E3DF594}" srcOrd="0" destOrd="0" presId="urn:microsoft.com/office/officeart/2005/8/layout/hierarchy1"/>
    <dgm:cxn modelId="{A00BD17A-8015-0742-9296-6998C2FA51B1}" type="presParOf" srcId="{CBC4E69C-8DF3-D841-916D-FDDB317E3A1F}" destId="{3E72C085-2005-C24A-9C75-82750A742B8B}" srcOrd="1" destOrd="0" presId="urn:microsoft.com/office/officeart/2005/8/layout/hierarchy1"/>
    <dgm:cxn modelId="{32855471-0E03-AB44-9F32-1E7910602BE0}" type="presParOf" srcId="{3E72C085-2005-C24A-9C75-82750A742B8B}" destId="{F5DE66B8-D911-D840-BB24-0AED73194690}" srcOrd="0" destOrd="0" presId="urn:microsoft.com/office/officeart/2005/8/layout/hierarchy1"/>
    <dgm:cxn modelId="{48CBA3FE-A4AA-1547-9192-D57C8AFEE44F}" type="presParOf" srcId="{F5DE66B8-D911-D840-BB24-0AED73194690}" destId="{997FAE56-CD41-B54B-88DF-809A64DEA6E9}" srcOrd="0" destOrd="0" presId="urn:microsoft.com/office/officeart/2005/8/layout/hierarchy1"/>
    <dgm:cxn modelId="{B34DC8EA-8F55-8E4B-8DA8-0765DFED747B}" type="presParOf" srcId="{F5DE66B8-D911-D840-BB24-0AED73194690}" destId="{6B503667-2EFE-A849-828E-57959DD394CB}" srcOrd="1" destOrd="0" presId="urn:microsoft.com/office/officeart/2005/8/layout/hierarchy1"/>
    <dgm:cxn modelId="{4C5DC010-A876-A645-9992-63018CA23B50}" type="presParOf" srcId="{3E72C085-2005-C24A-9C75-82750A742B8B}" destId="{EA3AEC53-B963-A34F-B2F2-A0F8CD6D9937}" srcOrd="1" destOrd="0" presId="urn:microsoft.com/office/officeart/2005/8/layout/hierarchy1"/>
    <dgm:cxn modelId="{18B1FED0-8AFC-6543-8D1E-6CF2CC251432}" type="presParOf" srcId="{CBC4E69C-8DF3-D841-916D-FDDB317E3A1F}" destId="{3D5F5B6F-EBD0-714E-A025-525F4A831B30}" srcOrd="2" destOrd="0" presId="urn:microsoft.com/office/officeart/2005/8/layout/hierarchy1"/>
    <dgm:cxn modelId="{1993A864-4FAB-B34D-B8E5-D1AD6C7053A0}" type="presParOf" srcId="{CBC4E69C-8DF3-D841-916D-FDDB317E3A1F}" destId="{A23C3B3D-6AA4-7B4F-9AD3-4F93966954B3}" srcOrd="3" destOrd="0" presId="urn:microsoft.com/office/officeart/2005/8/layout/hierarchy1"/>
    <dgm:cxn modelId="{44AA27E5-FD58-BC45-AAB7-7E9E1FF9C15D}" type="presParOf" srcId="{A23C3B3D-6AA4-7B4F-9AD3-4F93966954B3}" destId="{13BF104F-C789-7041-B08B-E1A340638D2C}" srcOrd="0" destOrd="0" presId="urn:microsoft.com/office/officeart/2005/8/layout/hierarchy1"/>
    <dgm:cxn modelId="{4FBFF807-B11C-374D-92F2-552F0C3423AA}" type="presParOf" srcId="{13BF104F-C789-7041-B08B-E1A340638D2C}" destId="{1226E4E1-44BB-844D-A866-235F0BC8E0F6}" srcOrd="0" destOrd="0" presId="urn:microsoft.com/office/officeart/2005/8/layout/hierarchy1"/>
    <dgm:cxn modelId="{D9F6ECF3-7F16-9849-8955-06CC4F379367}" type="presParOf" srcId="{13BF104F-C789-7041-B08B-E1A340638D2C}" destId="{FBFACB31-E018-964E-8C23-57CE9B0F0DF3}" srcOrd="1" destOrd="0" presId="urn:microsoft.com/office/officeart/2005/8/layout/hierarchy1"/>
    <dgm:cxn modelId="{72B63801-55BD-2A4D-BAC0-4B89A9CC0B45}" type="presParOf" srcId="{A23C3B3D-6AA4-7B4F-9AD3-4F93966954B3}" destId="{3ACA8F8F-A6BC-2B44-A178-3FB5E83E19DE}" srcOrd="1" destOrd="0" presId="urn:microsoft.com/office/officeart/2005/8/layout/hierarchy1"/>
    <dgm:cxn modelId="{2F16772B-BA2A-634E-8B18-85FB19833BB2}" type="presParOf" srcId="{CBC4E69C-8DF3-D841-916D-FDDB317E3A1F}" destId="{05415E1D-430D-384E-B3DA-37DD82C2649B}" srcOrd="4" destOrd="0" presId="urn:microsoft.com/office/officeart/2005/8/layout/hierarchy1"/>
    <dgm:cxn modelId="{035E9465-7588-D048-BB41-A7FD038DD730}" type="presParOf" srcId="{CBC4E69C-8DF3-D841-916D-FDDB317E3A1F}" destId="{91E14CC4-A2AA-204C-AA6A-819C06F5C3EF}" srcOrd="5" destOrd="0" presId="urn:microsoft.com/office/officeart/2005/8/layout/hierarchy1"/>
    <dgm:cxn modelId="{67C4B46E-C8BF-904B-9F98-39512CB50370}" type="presParOf" srcId="{91E14CC4-A2AA-204C-AA6A-819C06F5C3EF}" destId="{C7FD14C3-83A7-1141-B9ED-34EC22B42ECB}" srcOrd="0" destOrd="0" presId="urn:microsoft.com/office/officeart/2005/8/layout/hierarchy1"/>
    <dgm:cxn modelId="{AFEA843B-58CD-E14C-BC61-6E1C2427C63E}" type="presParOf" srcId="{C7FD14C3-83A7-1141-B9ED-34EC22B42ECB}" destId="{BEFF11DE-414A-A243-966C-FC0266F131BD}" srcOrd="0" destOrd="0" presId="urn:microsoft.com/office/officeart/2005/8/layout/hierarchy1"/>
    <dgm:cxn modelId="{3260DB6A-8543-6D47-B21E-0AC2DDEB5381}" type="presParOf" srcId="{C7FD14C3-83A7-1141-B9ED-34EC22B42ECB}" destId="{643C4D07-1817-204F-A038-4C8D5C5DC20E}" srcOrd="1" destOrd="0" presId="urn:microsoft.com/office/officeart/2005/8/layout/hierarchy1"/>
    <dgm:cxn modelId="{FF29AAF9-0BCF-5E48-ABB6-D23826649CBF}" type="presParOf" srcId="{91E14CC4-A2AA-204C-AA6A-819C06F5C3EF}" destId="{BC4B50BB-90B3-0242-B1D7-40C0F1B3BF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EC69C0-A7C3-4001-B158-D987BA256D8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E8953EC-44F9-4AEB-B8BB-0C92D7C527D5}">
      <dgm:prSet/>
      <dgm:spPr/>
      <dgm:t>
        <a:bodyPr/>
        <a:lstStyle/>
        <a:p>
          <a:r>
            <a:rPr lang="en-GB"/>
            <a:t>Analysis of detailed qualitative data</a:t>
          </a:r>
          <a:endParaRPr lang="en-US"/>
        </a:p>
      </dgm:t>
    </dgm:pt>
    <dgm:pt modelId="{481C7665-D764-4F2E-BBB4-A0A9A2601F05}" type="parTrans" cxnId="{D180B5C8-C7D4-4A75-9DA3-0EE92CD2AC73}">
      <dgm:prSet/>
      <dgm:spPr/>
      <dgm:t>
        <a:bodyPr/>
        <a:lstStyle/>
        <a:p>
          <a:endParaRPr lang="en-US"/>
        </a:p>
      </dgm:t>
    </dgm:pt>
    <dgm:pt modelId="{FFE8BD6C-7EDC-4208-9CDE-3B52D5812834}" type="sibTrans" cxnId="{D180B5C8-C7D4-4A75-9DA3-0EE92CD2AC73}">
      <dgm:prSet/>
      <dgm:spPr/>
      <dgm:t>
        <a:bodyPr/>
        <a:lstStyle/>
        <a:p>
          <a:endParaRPr lang="en-US"/>
        </a:p>
      </dgm:t>
    </dgm:pt>
    <dgm:pt modelId="{A5E9BDBF-F304-4AA6-A3AE-34668261A031}">
      <dgm:prSet/>
      <dgm:spPr/>
      <dgm:t>
        <a:bodyPr/>
        <a:lstStyle/>
        <a:p>
          <a:r>
            <a:rPr lang="en-GB"/>
            <a:t>Received and analysed 27 staff surveys from 10 probation regions and a CRC across England</a:t>
          </a:r>
          <a:endParaRPr lang="en-US"/>
        </a:p>
      </dgm:t>
    </dgm:pt>
    <dgm:pt modelId="{FA7757A7-BE2E-42C1-8663-1DCADF3EE3FA}" type="parTrans" cxnId="{1F2357F2-0976-4E95-80A9-15C7FB99146C}">
      <dgm:prSet/>
      <dgm:spPr/>
      <dgm:t>
        <a:bodyPr/>
        <a:lstStyle/>
        <a:p>
          <a:endParaRPr lang="en-US"/>
        </a:p>
      </dgm:t>
    </dgm:pt>
    <dgm:pt modelId="{358E7232-F038-4EDD-B9B9-C132F5F7F6BE}" type="sibTrans" cxnId="{1F2357F2-0976-4E95-80A9-15C7FB99146C}">
      <dgm:prSet/>
      <dgm:spPr/>
      <dgm:t>
        <a:bodyPr/>
        <a:lstStyle/>
        <a:p>
          <a:endParaRPr lang="en-US"/>
        </a:p>
      </dgm:t>
    </dgm:pt>
    <dgm:pt modelId="{0A4A2D80-87B6-4E18-9939-7DA550D2C0CE}">
      <dgm:prSet/>
      <dgm:spPr/>
      <dgm:t>
        <a:bodyPr/>
        <a:lstStyle/>
        <a:p>
          <a:r>
            <a:rPr lang="en-GB" dirty="0"/>
            <a:t>These explored </a:t>
          </a:r>
          <a:r>
            <a:rPr lang="en-GB" dirty="0" smtClean="0"/>
            <a:t>the perceptions of frontline staff </a:t>
          </a:r>
          <a:r>
            <a:rPr lang="en-GB" dirty="0"/>
            <a:t>(including Senior Probation Officer) </a:t>
          </a:r>
          <a:r>
            <a:rPr lang="en-GB" dirty="0" smtClean="0"/>
            <a:t>of </a:t>
          </a:r>
          <a:r>
            <a:rPr lang="en-GB" dirty="0"/>
            <a:t>the impact of the response to Covid-19 on their health-related practice with people under supervision</a:t>
          </a:r>
          <a:endParaRPr lang="en-US" dirty="0"/>
        </a:p>
      </dgm:t>
    </dgm:pt>
    <dgm:pt modelId="{1F195610-7F5A-461D-97E0-8457F06EA040}" type="parTrans" cxnId="{4AF4D9DE-1504-48A2-B2FD-2BD4395FCE5E}">
      <dgm:prSet/>
      <dgm:spPr/>
      <dgm:t>
        <a:bodyPr/>
        <a:lstStyle/>
        <a:p>
          <a:endParaRPr lang="en-US"/>
        </a:p>
      </dgm:t>
    </dgm:pt>
    <dgm:pt modelId="{C15901F7-7A11-4BFC-AE45-ACD78FDDC11C}" type="sibTrans" cxnId="{4AF4D9DE-1504-48A2-B2FD-2BD4395FCE5E}">
      <dgm:prSet/>
      <dgm:spPr/>
      <dgm:t>
        <a:bodyPr/>
        <a:lstStyle/>
        <a:p>
          <a:endParaRPr lang="en-US"/>
        </a:p>
      </dgm:t>
    </dgm:pt>
    <dgm:pt modelId="{A927822B-7D78-45FC-826F-AB48361C27BB}">
      <dgm:prSet/>
      <dgm:spPr/>
      <dgm:t>
        <a:bodyPr/>
        <a:lstStyle/>
        <a:p>
          <a:r>
            <a:rPr lang="en-GB"/>
            <a:t>Conducted 11 interviews with people under probation supervision</a:t>
          </a:r>
          <a:endParaRPr lang="en-US"/>
        </a:p>
      </dgm:t>
    </dgm:pt>
    <dgm:pt modelId="{0BA01E82-0357-406F-9C38-83B404308E7F}" type="parTrans" cxnId="{C907DE07-04EC-4060-A96E-D2C805FAFB90}">
      <dgm:prSet/>
      <dgm:spPr/>
      <dgm:t>
        <a:bodyPr/>
        <a:lstStyle/>
        <a:p>
          <a:endParaRPr lang="en-US"/>
        </a:p>
      </dgm:t>
    </dgm:pt>
    <dgm:pt modelId="{A5CBE92A-DF37-48B2-BB85-FE65B1C9F08C}" type="sibTrans" cxnId="{C907DE07-04EC-4060-A96E-D2C805FAFB90}">
      <dgm:prSet/>
      <dgm:spPr/>
      <dgm:t>
        <a:bodyPr/>
        <a:lstStyle/>
        <a:p>
          <a:endParaRPr lang="en-US"/>
        </a:p>
      </dgm:t>
    </dgm:pt>
    <dgm:pt modelId="{54D861FB-7A6B-4CD7-AD1F-F20F65561C7A}">
      <dgm:prSet/>
      <dgm:spPr/>
      <dgm:t>
        <a:bodyPr/>
        <a:lstStyle/>
        <a:p>
          <a:r>
            <a:rPr lang="en-GB"/>
            <a:t>These explored the impact of changes on their health, access to healthcare, and experience of working with probation or health services to improve their health during the pandemic</a:t>
          </a:r>
          <a:endParaRPr lang="en-US"/>
        </a:p>
      </dgm:t>
    </dgm:pt>
    <dgm:pt modelId="{A13DE1DC-891C-4636-8EC5-CB5990F98529}" type="parTrans" cxnId="{5771978F-91F9-4BD7-BCF1-35C6A98DE2A8}">
      <dgm:prSet/>
      <dgm:spPr/>
      <dgm:t>
        <a:bodyPr/>
        <a:lstStyle/>
        <a:p>
          <a:endParaRPr lang="en-US"/>
        </a:p>
      </dgm:t>
    </dgm:pt>
    <dgm:pt modelId="{A01DF695-B09F-4751-8D49-14D6D1C0B6C5}" type="sibTrans" cxnId="{5771978F-91F9-4BD7-BCF1-35C6A98DE2A8}">
      <dgm:prSet/>
      <dgm:spPr/>
      <dgm:t>
        <a:bodyPr/>
        <a:lstStyle/>
        <a:p>
          <a:endParaRPr lang="en-US"/>
        </a:p>
      </dgm:t>
    </dgm:pt>
    <dgm:pt modelId="{931507D1-5F2B-0A4F-8894-BA6F9CC189A5}" type="pres">
      <dgm:prSet presAssocID="{ECEC69C0-A7C3-4001-B158-D987BA256D80}" presName="linear" presStyleCnt="0">
        <dgm:presLayoutVars>
          <dgm:animLvl val="lvl"/>
          <dgm:resizeHandles val="exact"/>
        </dgm:presLayoutVars>
      </dgm:prSet>
      <dgm:spPr/>
      <dgm:t>
        <a:bodyPr/>
        <a:lstStyle/>
        <a:p>
          <a:endParaRPr lang="en-GB"/>
        </a:p>
      </dgm:t>
    </dgm:pt>
    <dgm:pt modelId="{EBB2E8BA-42A7-FB4A-9607-026315549067}" type="pres">
      <dgm:prSet presAssocID="{4E8953EC-44F9-4AEB-B8BB-0C92D7C527D5}" presName="parentText" presStyleLbl="node1" presStyleIdx="0" presStyleCnt="5">
        <dgm:presLayoutVars>
          <dgm:chMax val="0"/>
          <dgm:bulletEnabled val="1"/>
        </dgm:presLayoutVars>
      </dgm:prSet>
      <dgm:spPr/>
      <dgm:t>
        <a:bodyPr/>
        <a:lstStyle/>
        <a:p>
          <a:endParaRPr lang="en-GB"/>
        </a:p>
      </dgm:t>
    </dgm:pt>
    <dgm:pt modelId="{EC755E66-6690-3C41-AC4E-0BDF55A565EC}" type="pres">
      <dgm:prSet presAssocID="{FFE8BD6C-7EDC-4208-9CDE-3B52D5812834}" presName="spacer" presStyleCnt="0"/>
      <dgm:spPr/>
    </dgm:pt>
    <dgm:pt modelId="{4D84FB78-99D7-964E-B7F4-710A76F84B16}" type="pres">
      <dgm:prSet presAssocID="{A5E9BDBF-F304-4AA6-A3AE-34668261A031}" presName="parentText" presStyleLbl="node1" presStyleIdx="1" presStyleCnt="5">
        <dgm:presLayoutVars>
          <dgm:chMax val="0"/>
          <dgm:bulletEnabled val="1"/>
        </dgm:presLayoutVars>
      </dgm:prSet>
      <dgm:spPr/>
      <dgm:t>
        <a:bodyPr/>
        <a:lstStyle/>
        <a:p>
          <a:endParaRPr lang="en-GB"/>
        </a:p>
      </dgm:t>
    </dgm:pt>
    <dgm:pt modelId="{ED5E50D8-5A16-944E-B981-4B6994C1B612}" type="pres">
      <dgm:prSet presAssocID="{358E7232-F038-4EDD-B9B9-C132F5F7F6BE}" presName="spacer" presStyleCnt="0"/>
      <dgm:spPr/>
    </dgm:pt>
    <dgm:pt modelId="{DB0C4A5C-8DE8-F14A-AB25-59A14BC766AD}" type="pres">
      <dgm:prSet presAssocID="{0A4A2D80-87B6-4E18-9939-7DA550D2C0CE}" presName="parentText" presStyleLbl="node1" presStyleIdx="2" presStyleCnt="5">
        <dgm:presLayoutVars>
          <dgm:chMax val="0"/>
          <dgm:bulletEnabled val="1"/>
        </dgm:presLayoutVars>
      </dgm:prSet>
      <dgm:spPr/>
      <dgm:t>
        <a:bodyPr/>
        <a:lstStyle/>
        <a:p>
          <a:endParaRPr lang="en-GB"/>
        </a:p>
      </dgm:t>
    </dgm:pt>
    <dgm:pt modelId="{3CB758D7-55DB-AD4E-A605-84F1C5062A38}" type="pres">
      <dgm:prSet presAssocID="{C15901F7-7A11-4BFC-AE45-ACD78FDDC11C}" presName="spacer" presStyleCnt="0"/>
      <dgm:spPr/>
    </dgm:pt>
    <dgm:pt modelId="{F2A48BDB-F0C2-CE44-BDFD-8BB4D5DC97C6}" type="pres">
      <dgm:prSet presAssocID="{A927822B-7D78-45FC-826F-AB48361C27BB}" presName="parentText" presStyleLbl="node1" presStyleIdx="3" presStyleCnt="5">
        <dgm:presLayoutVars>
          <dgm:chMax val="0"/>
          <dgm:bulletEnabled val="1"/>
        </dgm:presLayoutVars>
      </dgm:prSet>
      <dgm:spPr/>
      <dgm:t>
        <a:bodyPr/>
        <a:lstStyle/>
        <a:p>
          <a:endParaRPr lang="en-GB"/>
        </a:p>
      </dgm:t>
    </dgm:pt>
    <dgm:pt modelId="{D6876B6A-E229-D643-93E4-8638FDE0ECBC}" type="pres">
      <dgm:prSet presAssocID="{A5CBE92A-DF37-48B2-BB85-FE65B1C9F08C}" presName="spacer" presStyleCnt="0"/>
      <dgm:spPr/>
    </dgm:pt>
    <dgm:pt modelId="{340E0684-FF8A-8D44-A928-C102F2F5A7CE}" type="pres">
      <dgm:prSet presAssocID="{54D861FB-7A6B-4CD7-AD1F-F20F65561C7A}" presName="parentText" presStyleLbl="node1" presStyleIdx="4" presStyleCnt="5">
        <dgm:presLayoutVars>
          <dgm:chMax val="0"/>
          <dgm:bulletEnabled val="1"/>
        </dgm:presLayoutVars>
      </dgm:prSet>
      <dgm:spPr/>
      <dgm:t>
        <a:bodyPr/>
        <a:lstStyle/>
        <a:p>
          <a:endParaRPr lang="en-GB"/>
        </a:p>
      </dgm:t>
    </dgm:pt>
  </dgm:ptLst>
  <dgm:cxnLst>
    <dgm:cxn modelId="{4AF4D9DE-1504-48A2-B2FD-2BD4395FCE5E}" srcId="{ECEC69C0-A7C3-4001-B158-D987BA256D80}" destId="{0A4A2D80-87B6-4E18-9939-7DA550D2C0CE}" srcOrd="2" destOrd="0" parTransId="{1F195610-7F5A-461D-97E0-8457F06EA040}" sibTransId="{C15901F7-7A11-4BFC-AE45-ACD78FDDC11C}"/>
    <dgm:cxn modelId="{6EAFBAA8-4207-1145-AF47-ECEE1B58B61A}" type="presOf" srcId="{0A4A2D80-87B6-4E18-9939-7DA550D2C0CE}" destId="{DB0C4A5C-8DE8-F14A-AB25-59A14BC766AD}" srcOrd="0" destOrd="0" presId="urn:microsoft.com/office/officeart/2005/8/layout/vList2"/>
    <dgm:cxn modelId="{1F2357F2-0976-4E95-80A9-15C7FB99146C}" srcId="{ECEC69C0-A7C3-4001-B158-D987BA256D80}" destId="{A5E9BDBF-F304-4AA6-A3AE-34668261A031}" srcOrd="1" destOrd="0" parTransId="{FA7757A7-BE2E-42C1-8663-1DCADF3EE3FA}" sibTransId="{358E7232-F038-4EDD-B9B9-C132F5F7F6BE}"/>
    <dgm:cxn modelId="{C907DE07-04EC-4060-A96E-D2C805FAFB90}" srcId="{ECEC69C0-A7C3-4001-B158-D987BA256D80}" destId="{A927822B-7D78-45FC-826F-AB48361C27BB}" srcOrd="3" destOrd="0" parTransId="{0BA01E82-0357-406F-9C38-83B404308E7F}" sibTransId="{A5CBE92A-DF37-48B2-BB85-FE65B1C9F08C}"/>
    <dgm:cxn modelId="{5DCAA691-A61E-494C-BA95-47CEFC9B50E9}" type="presOf" srcId="{54D861FB-7A6B-4CD7-AD1F-F20F65561C7A}" destId="{340E0684-FF8A-8D44-A928-C102F2F5A7CE}" srcOrd="0" destOrd="0" presId="urn:microsoft.com/office/officeart/2005/8/layout/vList2"/>
    <dgm:cxn modelId="{D180B5C8-C7D4-4A75-9DA3-0EE92CD2AC73}" srcId="{ECEC69C0-A7C3-4001-B158-D987BA256D80}" destId="{4E8953EC-44F9-4AEB-B8BB-0C92D7C527D5}" srcOrd="0" destOrd="0" parTransId="{481C7665-D764-4F2E-BBB4-A0A9A2601F05}" sibTransId="{FFE8BD6C-7EDC-4208-9CDE-3B52D5812834}"/>
    <dgm:cxn modelId="{CF367D1C-48B0-2443-AEBE-2B72D76FD7C7}" type="presOf" srcId="{ECEC69C0-A7C3-4001-B158-D987BA256D80}" destId="{931507D1-5F2B-0A4F-8894-BA6F9CC189A5}" srcOrd="0" destOrd="0" presId="urn:microsoft.com/office/officeart/2005/8/layout/vList2"/>
    <dgm:cxn modelId="{575244B6-6ABD-D84E-A0AC-2F674299ABAA}" type="presOf" srcId="{4E8953EC-44F9-4AEB-B8BB-0C92D7C527D5}" destId="{EBB2E8BA-42A7-FB4A-9607-026315549067}" srcOrd="0" destOrd="0" presId="urn:microsoft.com/office/officeart/2005/8/layout/vList2"/>
    <dgm:cxn modelId="{5771978F-91F9-4BD7-BCF1-35C6A98DE2A8}" srcId="{ECEC69C0-A7C3-4001-B158-D987BA256D80}" destId="{54D861FB-7A6B-4CD7-AD1F-F20F65561C7A}" srcOrd="4" destOrd="0" parTransId="{A13DE1DC-891C-4636-8EC5-CB5990F98529}" sibTransId="{A01DF695-B09F-4751-8D49-14D6D1C0B6C5}"/>
    <dgm:cxn modelId="{EBE7F464-F694-8642-A4DF-EE1F5DDCCD04}" type="presOf" srcId="{A927822B-7D78-45FC-826F-AB48361C27BB}" destId="{F2A48BDB-F0C2-CE44-BDFD-8BB4D5DC97C6}" srcOrd="0" destOrd="0" presId="urn:microsoft.com/office/officeart/2005/8/layout/vList2"/>
    <dgm:cxn modelId="{BFE40A9E-2B96-B841-B8DA-844EB7F35831}" type="presOf" srcId="{A5E9BDBF-F304-4AA6-A3AE-34668261A031}" destId="{4D84FB78-99D7-964E-B7F4-710A76F84B16}" srcOrd="0" destOrd="0" presId="urn:microsoft.com/office/officeart/2005/8/layout/vList2"/>
    <dgm:cxn modelId="{874CA926-26F6-2446-9A7E-E9AC8D5923CD}" type="presParOf" srcId="{931507D1-5F2B-0A4F-8894-BA6F9CC189A5}" destId="{EBB2E8BA-42A7-FB4A-9607-026315549067}" srcOrd="0" destOrd="0" presId="urn:microsoft.com/office/officeart/2005/8/layout/vList2"/>
    <dgm:cxn modelId="{F69B6EE2-18AC-8C44-A2A2-9D49E1788ABD}" type="presParOf" srcId="{931507D1-5F2B-0A4F-8894-BA6F9CC189A5}" destId="{EC755E66-6690-3C41-AC4E-0BDF55A565EC}" srcOrd="1" destOrd="0" presId="urn:microsoft.com/office/officeart/2005/8/layout/vList2"/>
    <dgm:cxn modelId="{FF19E7EE-8AC6-304A-A975-9B54EAD1C559}" type="presParOf" srcId="{931507D1-5F2B-0A4F-8894-BA6F9CC189A5}" destId="{4D84FB78-99D7-964E-B7F4-710A76F84B16}" srcOrd="2" destOrd="0" presId="urn:microsoft.com/office/officeart/2005/8/layout/vList2"/>
    <dgm:cxn modelId="{76FD76D7-32E5-7E4B-8F20-B65282580101}" type="presParOf" srcId="{931507D1-5F2B-0A4F-8894-BA6F9CC189A5}" destId="{ED5E50D8-5A16-944E-B981-4B6994C1B612}" srcOrd="3" destOrd="0" presId="urn:microsoft.com/office/officeart/2005/8/layout/vList2"/>
    <dgm:cxn modelId="{4955ED45-3CBC-8540-8A98-6637AF9E5A40}" type="presParOf" srcId="{931507D1-5F2B-0A4F-8894-BA6F9CC189A5}" destId="{DB0C4A5C-8DE8-F14A-AB25-59A14BC766AD}" srcOrd="4" destOrd="0" presId="urn:microsoft.com/office/officeart/2005/8/layout/vList2"/>
    <dgm:cxn modelId="{C9D4858E-9CF6-3D4F-9D36-3F5904851C8F}" type="presParOf" srcId="{931507D1-5F2B-0A4F-8894-BA6F9CC189A5}" destId="{3CB758D7-55DB-AD4E-A605-84F1C5062A38}" srcOrd="5" destOrd="0" presId="urn:microsoft.com/office/officeart/2005/8/layout/vList2"/>
    <dgm:cxn modelId="{2D6409E4-0FF8-C941-8FB7-CEAEC8171CA3}" type="presParOf" srcId="{931507D1-5F2B-0A4F-8894-BA6F9CC189A5}" destId="{F2A48BDB-F0C2-CE44-BDFD-8BB4D5DC97C6}" srcOrd="6" destOrd="0" presId="urn:microsoft.com/office/officeart/2005/8/layout/vList2"/>
    <dgm:cxn modelId="{148766DB-20C0-FE45-A9A5-8F075E86E56F}" type="presParOf" srcId="{931507D1-5F2B-0A4F-8894-BA6F9CC189A5}" destId="{D6876B6A-E229-D643-93E4-8638FDE0ECBC}" srcOrd="7" destOrd="0" presId="urn:microsoft.com/office/officeart/2005/8/layout/vList2"/>
    <dgm:cxn modelId="{725F7486-BE09-074B-840A-00A69602BE39}" type="presParOf" srcId="{931507D1-5F2B-0A4F-8894-BA6F9CC189A5}" destId="{340E0684-FF8A-8D44-A928-C102F2F5A7C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3D9800-0AEB-448F-A071-827AC8F092D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E3CBA58-284A-44EE-BB19-4E5507B997B4}">
      <dgm:prSet/>
      <dgm:spPr/>
      <dgm:t>
        <a:bodyPr/>
        <a:lstStyle/>
        <a:p>
          <a:r>
            <a:rPr lang="en-GB"/>
            <a:t>Clear need to reintroduce face to face supervision when it is safe</a:t>
          </a:r>
          <a:endParaRPr lang="en-US"/>
        </a:p>
      </dgm:t>
    </dgm:pt>
    <dgm:pt modelId="{220350C7-288B-4DE4-8509-9C78F87C113E}" type="parTrans" cxnId="{00FE0ACF-B97C-4E95-9D65-E6529E04FDE3}">
      <dgm:prSet/>
      <dgm:spPr/>
      <dgm:t>
        <a:bodyPr/>
        <a:lstStyle/>
        <a:p>
          <a:endParaRPr lang="en-US"/>
        </a:p>
      </dgm:t>
    </dgm:pt>
    <dgm:pt modelId="{CFD22EDA-8E0E-464C-A4FA-55CA89FDBC04}" type="sibTrans" cxnId="{00FE0ACF-B97C-4E95-9D65-E6529E04FDE3}">
      <dgm:prSet/>
      <dgm:spPr/>
      <dgm:t>
        <a:bodyPr/>
        <a:lstStyle/>
        <a:p>
          <a:endParaRPr lang="en-US"/>
        </a:p>
      </dgm:t>
    </dgm:pt>
    <dgm:pt modelId="{1560872B-B65F-44D5-AC38-2D6ECD3E1EF5}">
      <dgm:prSet/>
      <dgm:spPr/>
      <dgm:t>
        <a:bodyPr/>
        <a:lstStyle/>
        <a:p>
          <a:r>
            <a:rPr lang="en-GB"/>
            <a:t>Increased flexibility through continued use of </a:t>
          </a:r>
          <a:endParaRPr lang="en-US"/>
        </a:p>
      </dgm:t>
    </dgm:pt>
    <dgm:pt modelId="{69907CEA-0061-4929-BB76-BFE360E5E8D3}" type="parTrans" cxnId="{7AB17544-3ECA-4154-BA16-DE71747B87D5}">
      <dgm:prSet/>
      <dgm:spPr/>
      <dgm:t>
        <a:bodyPr/>
        <a:lstStyle/>
        <a:p>
          <a:endParaRPr lang="en-US"/>
        </a:p>
      </dgm:t>
    </dgm:pt>
    <dgm:pt modelId="{337906BE-9434-47BD-8E41-0ACFE29E0F1E}" type="sibTrans" cxnId="{7AB17544-3ECA-4154-BA16-DE71747B87D5}">
      <dgm:prSet/>
      <dgm:spPr/>
      <dgm:t>
        <a:bodyPr/>
        <a:lstStyle/>
        <a:p>
          <a:endParaRPr lang="en-US"/>
        </a:p>
      </dgm:t>
    </dgm:pt>
    <dgm:pt modelId="{37188CA7-276D-4884-8D36-5903868CADA4}">
      <dgm:prSet/>
      <dgm:spPr/>
      <dgm:t>
        <a:bodyPr/>
        <a:lstStyle/>
        <a:p>
          <a:r>
            <a:rPr lang="en-GB"/>
            <a:t>Online attendance at multi-agency meetings and home working where staff prefer this</a:t>
          </a:r>
          <a:endParaRPr lang="en-US"/>
        </a:p>
      </dgm:t>
    </dgm:pt>
    <dgm:pt modelId="{6BD66E56-262B-4DF6-80A2-218D5A55749A}" type="parTrans" cxnId="{294F1ED5-C76D-41DC-BE99-85E3D44E021E}">
      <dgm:prSet/>
      <dgm:spPr/>
      <dgm:t>
        <a:bodyPr/>
        <a:lstStyle/>
        <a:p>
          <a:endParaRPr lang="en-US"/>
        </a:p>
      </dgm:t>
    </dgm:pt>
    <dgm:pt modelId="{8A397FAD-9CB8-4AD2-9BC1-1CB1FECBC1A1}" type="sibTrans" cxnId="{294F1ED5-C76D-41DC-BE99-85E3D44E021E}">
      <dgm:prSet/>
      <dgm:spPr/>
      <dgm:t>
        <a:bodyPr/>
        <a:lstStyle/>
        <a:p>
          <a:endParaRPr lang="en-US"/>
        </a:p>
      </dgm:t>
    </dgm:pt>
    <dgm:pt modelId="{6AA62727-F0C2-4CD5-A2FE-6D22146275B5}">
      <dgm:prSet/>
      <dgm:spPr/>
      <dgm:t>
        <a:bodyPr/>
        <a:lstStyle/>
        <a:p>
          <a:r>
            <a:rPr lang="en-GB"/>
            <a:t>Blended Supervision where staff judge this to be appropriate and those under supervision are happy with this. Research the impact of this</a:t>
          </a:r>
          <a:endParaRPr lang="en-US"/>
        </a:p>
      </dgm:t>
    </dgm:pt>
    <dgm:pt modelId="{3351990E-B79F-4CDE-A35C-B7EF632106F3}" type="parTrans" cxnId="{FAA83571-2559-4219-BBFB-454FB559F71B}">
      <dgm:prSet/>
      <dgm:spPr/>
      <dgm:t>
        <a:bodyPr/>
        <a:lstStyle/>
        <a:p>
          <a:endParaRPr lang="en-US"/>
        </a:p>
      </dgm:t>
    </dgm:pt>
    <dgm:pt modelId="{2FD09D03-D20B-465A-89B0-1F580F249407}" type="sibTrans" cxnId="{FAA83571-2559-4219-BBFB-454FB559F71B}">
      <dgm:prSet/>
      <dgm:spPr/>
      <dgm:t>
        <a:bodyPr/>
        <a:lstStyle/>
        <a:p>
          <a:endParaRPr lang="en-US"/>
        </a:p>
      </dgm:t>
    </dgm:pt>
    <dgm:pt modelId="{FC0D16B7-C098-4BA8-B94B-05E5B8780506}">
      <dgm:prSet/>
      <dgm:spPr/>
      <dgm:t>
        <a:bodyPr/>
        <a:lstStyle/>
        <a:p>
          <a:r>
            <a:rPr lang="en-GB"/>
            <a:t>Increase digital capability of people under supervision</a:t>
          </a:r>
          <a:endParaRPr lang="en-US"/>
        </a:p>
      </dgm:t>
    </dgm:pt>
    <dgm:pt modelId="{F9774284-30BC-4B51-A354-FBA6641C023A}" type="parTrans" cxnId="{6E013F7E-CDE8-4CB6-AD00-334B206CA792}">
      <dgm:prSet/>
      <dgm:spPr/>
      <dgm:t>
        <a:bodyPr/>
        <a:lstStyle/>
        <a:p>
          <a:endParaRPr lang="en-US"/>
        </a:p>
      </dgm:t>
    </dgm:pt>
    <dgm:pt modelId="{62685185-74AD-480F-A58D-958608040B31}" type="sibTrans" cxnId="{6E013F7E-CDE8-4CB6-AD00-334B206CA792}">
      <dgm:prSet/>
      <dgm:spPr/>
      <dgm:t>
        <a:bodyPr/>
        <a:lstStyle/>
        <a:p>
          <a:endParaRPr lang="en-US"/>
        </a:p>
      </dgm:t>
    </dgm:pt>
    <dgm:pt modelId="{A960AC02-3C24-4BA5-968E-86360FC8E8ED}">
      <dgm:prSet/>
      <dgm:spPr/>
      <dgm:t>
        <a:bodyPr/>
        <a:lstStyle/>
        <a:p>
          <a:r>
            <a:rPr lang="en-GB"/>
            <a:t>Recognise the toll that this has taken on staff and that extra resources are required  to bridge gaps in service provision</a:t>
          </a:r>
          <a:endParaRPr lang="en-US"/>
        </a:p>
      </dgm:t>
    </dgm:pt>
    <dgm:pt modelId="{88F5F1DF-A74D-4126-B5B8-01EC988A26CD}" type="parTrans" cxnId="{0F2880D2-3AD7-4F2D-BBC4-EB6A5351322F}">
      <dgm:prSet/>
      <dgm:spPr/>
      <dgm:t>
        <a:bodyPr/>
        <a:lstStyle/>
        <a:p>
          <a:endParaRPr lang="en-US"/>
        </a:p>
      </dgm:t>
    </dgm:pt>
    <dgm:pt modelId="{759AC786-DE0C-40F5-83BA-7271D30281D4}" type="sibTrans" cxnId="{0F2880D2-3AD7-4F2D-BBC4-EB6A5351322F}">
      <dgm:prSet/>
      <dgm:spPr/>
      <dgm:t>
        <a:bodyPr/>
        <a:lstStyle/>
        <a:p>
          <a:endParaRPr lang="en-US"/>
        </a:p>
      </dgm:t>
    </dgm:pt>
    <dgm:pt modelId="{757FD4F6-9CE6-E74E-91BB-BF7440CFD8C7}" type="pres">
      <dgm:prSet presAssocID="{733D9800-0AEB-448F-A071-827AC8F092D2}" presName="linear" presStyleCnt="0">
        <dgm:presLayoutVars>
          <dgm:animLvl val="lvl"/>
          <dgm:resizeHandles val="exact"/>
        </dgm:presLayoutVars>
      </dgm:prSet>
      <dgm:spPr/>
      <dgm:t>
        <a:bodyPr/>
        <a:lstStyle/>
        <a:p>
          <a:endParaRPr lang="en-GB"/>
        </a:p>
      </dgm:t>
    </dgm:pt>
    <dgm:pt modelId="{E637EB02-1202-434C-8E6D-4AB9DB206702}" type="pres">
      <dgm:prSet presAssocID="{5E3CBA58-284A-44EE-BB19-4E5507B997B4}" presName="parentText" presStyleLbl="node1" presStyleIdx="0" presStyleCnt="4">
        <dgm:presLayoutVars>
          <dgm:chMax val="0"/>
          <dgm:bulletEnabled val="1"/>
        </dgm:presLayoutVars>
      </dgm:prSet>
      <dgm:spPr/>
      <dgm:t>
        <a:bodyPr/>
        <a:lstStyle/>
        <a:p>
          <a:endParaRPr lang="en-GB"/>
        </a:p>
      </dgm:t>
    </dgm:pt>
    <dgm:pt modelId="{9B1B9ED1-ADAA-BD41-8BD1-B9B5BC6666F9}" type="pres">
      <dgm:prSet presAssocID="{CFD22EDA-8E0E-464C-A4FA-55CA89FDBC04}" presName="spacer" presStyleCnt="0"/>
      <dgm:spPr/>
    </dgm:pt>
    <dgm:pt modelId="{784F71C9-4600-914E-BBDB-2783436DE753}" type="pres">
      <dgm:prSet presAssocID="{1560872B-B65F-44D5-AC38-2D6ECD3E1EF5}" presName="parentText" presStyleLbl="node1" presStyleIdx="1" presStyleCnt="4">
        <dgm:presLayoutVars>
          <dgm:chMax val="0"/>
          <dgm:bulletEnabled val="1"/>
        </dgm:presLayoutVars>
      </dgm:prSet>
      <dgm:spPr/>
      <dgm:t>
        <a:bodyPr/>
        <a:lstStyle/>
        <a:p>
          <a:endParaRPr lang="en-GB"/>
        </a:p>
      </dgm:t>
    </dgm:pt>
    <dgm:pt modelId="{BF8A0EA9-0D58-1349-AD59-F4C3E060B550}" type="pres">
      <dgm:prSet presAssocID="{1560872B-B65F-44D5-AC38-2D6ECD3E1EF5}" presName="childText" presStyleLbl="revTx" presStyleIdx="0" presStyleCnt="1">
        <dgm:presLayoutVars>
          <dgm:bulletEnabled val="1"/>
        </dgm:presLayoutVars>
      </dgm:prSet>
      <dgm:spPr/>
      <dgm:t>
        <a:bodyPr/>
        <a:lstStyle/>
        <a:p>
          <a:endParaRPr lang="en-GB"/>
        </a:p>
      </dgm:t>
    </dgm:pt>
    <dgm:pt modelId="{51B1F435-96C4-124D-B420-946122060E47}" type="pres">
      <dgm:prSet presAssocID="{FC0D16B7-C098-4BA8-B94B-05E5B8780506}" presName="parentText" presStyleLbl="node1" presStyleIdx="2" presStyleCnt="4">
        <dgm:presLayoutVars>
          <dgm:chMax val="0"/>
          <dgm:bulletEnabled val="1"/>
        </dgm:presLayoutVars>
      </dgm:prSet>
      <dgm:spPr/>
      <dgm:t>
        <a:bodyPr/>
        <a:lstStyle/>
        <a:p>
          <a:endParaRPr lang="en-GB"/>
        </a:p>
      </dgm:t>
    </dgm:pt>
    <dgm:pt modelId="{D9E8EB7B-E140-B245-904A-8DD9D4D8B1C9}" type="pres">
      <dgm:prSet presAssocID="{62685185-74AD-480F-A58D-958608040B31}" presName="spacer" presStyleCnt="0"/>
      <dgm:spPr/>
    </dgm:pt>
    <dgm:pt modelId="{4249DAA5-B489-F049-ABA7-1616DF1608E5}" type="pres">
      <dgm:prSet presAssocID="{A960AC02-3C24-4BA5-968E-86360FC8E8ED}" presName="parentText" presStyleLbl="node1" presStyleIdx="3" presStyleCnt="4">
        <dgm:presLayoutVars>
          <dgm:chMax val="0"/>
          <dgm:bulletEnabled val="1"/>
        </dgm:presLayoutVars>
      </dgm:prSet>
      <dgm:spPr/>
      <dgm:t>
        <a:bodyPr/>
        <a:lstStyle/>
        <a:p>
          <a:endParaRPr lang="en-GB"/>
        </a:p>
      </dgm:t>
    </dgm:pt>
  </dgm:ptLst>
  <dgm:cxnLst>
    <dgm:cxn modelId="{F9CB2C73-E6D1-EE40-8DBB-727E84DA44F1}" type="presOf" srcId="{733D9800-0AEB-448F-A071-827AC8F092D2}" destId="{757FD4F6-9CE6-E74E-91BB-BF7440CFD8C7}" srcOrd="0" destOrd="0" presId="urn:microsoft.com/office/officeart/2005/8/layout/vList2"/>
    <dgm:cxn modelId="{FAA83571-2559-4219-BBFB-454FB559F71B}" srcId="{1560872B-B65F-44D5-AC38-2D6ECD3E1EF5}" destId="{6AA62727-F0C2-4CD5-A2FE-6D22146275B5}" srcOrd="1" destOrd="0" parTransId="{3351990E-B79F-4CDE-A35C-B7EF632106F3}" sibTransId="{2FD09D03-D20B-465A-89B0-1F580F249407}"/>
    <dgm:cxn modelId="{E4838E5B-2FDA-5A47-AA6E-579D88F643D7}" type="presOf" srcId="{37188CA7-276D-4884-8D36-5903868CADA4}" destId="{BF8A0EA9-0D58-1349-AD59-F4C3E060B550}" srcOrd="0" destOrd="0" presId="urn:microsoft.com/office/officeart/2005/8/layout/vList2"/>
    <dgm:cxn modelId="{294F1ED5-C76D-41DC-BE99-85E3D44E021E}" srcId="{1560872B-B65F-44D5-AC38-2D6ECD3E1EF5}" destId="{37188CA7-276D-4884-8D36-5903868CADA4}" srcOrd="0" destOrd="0" parTransId="{6BD66E56-262B-4DF6-80A2-218D5A55749A}" sibTransId="{8A397FAD-9CB8-4AD2-9BC1-1CB1FECBC1A1}"/>
    <dgm:cxn modelId="{8B22E925-E288-5B45-B2F8-938B692BA90C}" type="presOf" srcId="{6AA62727-F0C2-4CD5-A2FE-6D22146275B5}" destId="{BF8A0EA9-0D58-1349-AD59-F4C3E060B550}" srcOrd="0" destOrd="1" presId="urn:microsoft.com/office/officeart/2005/8/layout/vList2"/>
    <dgm:cxn modelId="{FC9951A2-2B09-1B40-A60F-C3A561FE5578}" type="presOf" srcId="{FC0D16B7-C098-4BA8-B94B-05E5B8780506}" destId="{51B1F435-96C4-124D-B420-946122060E47}" srcOrd="0" destOrd="0" presId="urn:microsoft.com/office/officeart/2005/8/layout/vList2"/>
    <dgm:cxn modelId="{E4CCCC68-575A-EE43-A11A-BDCD64DCFF49}" type="presOf" srcId="{1560872B-B65F-44D5-AC38-2D6ECD3E1EF5}" destId="{784F71C9-4600-914E-BBDB-2783436DE753}" srcOrd="0" destOrd="0" presId="urn:microsoft.com/office/officeart/2005/8/layout/vList2"/>
    <dgm:cxn modelId="{9A12C242-6392-D341-86F0-E32B47240D27}" type="presOf" srcId="{A960AC02-3C24-4BA5-968E-86360FC8E8ED}" destId="{4249DAA5-B489-F049-ABA7-1616DF1608E5}" srcOrd="0" destOrd="0" presId="urn:microsoft.com/office/officeart/2005/8/layout/vList2"/>
    <dgm:cxn modelId="{6E013F7E-CDE8-4CB6-AD00-334B206CA792}" srcId="{733D9800-0AEB-448F-A071-827AC8F092D2}" destId="{FC0D16B7-C098-4BA8-B94B-05E5B8780506}" srcOrd="2" destOrd="0" parTransId="{F9774284-30BC-4B51-A354-FBA6641C023A}" sibTransId="{62685185-74AD-480F-A58D-958608040B31}"/>
    <dgm:cxn modelId="{EFF9221C-4074-8A46-BD93-29FB34453260}" type="presOf" srcId="{5E3CBA58-284A-44EE-BB19-4E5507B997B4}" destId="{E637EB02-1202-434C-8E6D-4AB9DB206702}" srcOrd="0" destOrd="0" presId="urn:microsoft.com/office/officeart/2005/8/layout/vList2"/>
    <dgm:cxn modelId="{0F2880D2-3AD7-4F2D-BBC4-EB6A5351322F}" srcId="{733D9800-0AEB-448F-A071-827AC8F092D2}" destId="{A960AC02-3C24-4BA5-968E-86360FC8E8ED}" srcOrd="3" destOrd="0" parTransId="{88F5F1DF-A74D-4126-B5B8-01EC988A26CD}" sibTransId="{759AC786-DE0C-40F5-83BA-7271D30281D4}"/>
    <dgm:cxn modelId="{7AB17544-3ECA-4154-BA16-DE71747B87D5}" srcId="{733D9800-0AEB-448F-A071-827AC8F092D2}" destId="{1560872B-B65F-44D5-AC38-2D6ECD3E1EF5}" srcOrd="1" destOrd="0" parTransId="{69907CEA-0061-4929-BB76-BFE360E5E8D3}" sibTransId="{337906BE-9434-47BD-8E41-0ACFE29E0F1E}"/>
    <dgm:cxn modelId="{00FE0ACF-B97C-4E95-9D65-E6529E04FDE3}" srcId="{733D9800-0AEB-448F-A071-827AC8F092D2}" destId="{5E3CBA58-284A-44EE-BB19-4E5507B997B4}" srcOrd="0" destOrd="0" parTransId="{220350C7-288B-4DE4-8509-9C78F87C113E}" sibTransId="{CFD22EDA-8E0E-464C-A4FA-55CA89FDBC04}"/>
    <dgm:cxn modelId="{81354492-A1B0-5F4B-9596-9CADD7A027CA}" type="presParOf" srcId="{757FD4F6-9CE6-E74E-91BB-BF7440CFD8C7}" destId="{E637EB02-1202-434C-8E6D-4AB9DB206702}" srcOrd="0" destOrd="0" presId="urn:microsoft.com/office/officeart/2005/8/layout/vList2"/>
    <dgm:cxn modelId="{B3481693-2ACA-B147-A714-68F917C07775}" type="presParOf" srcId="{757FD4F6-9CE6-E74E-91BB-BF7440CFD8C7}" destId="{9B1B9ED1-ADAA-BD41-8BD1-B9B5BC6666F9}" srcOrd="1" destOrd="0" presId="urn:microsoft.com/office/officeart/2005/8/layout/vList2"/>
    <dgm:cxn modelId="{F9B3E1CA-F1A4-DC4E-83F8-76A1DF5AAD83}" type="presParOf" srcId="{757FD4F6-9CE6-E74E-91BB-BF7440CFD8C7}" destId="{784F71C9-4600-914E-BBDB-2783436DE753}" srcOrd="2" destOrd="0" presId="urn:microsoft.com/office/officeart/2005/8/layout/vList2"/>
    <dgm:cxn modelId="{04826E11-1C54-7C4A-864D-E52C7E133089}" type="presParOf" srcId="{757FD4F6-9CE6-E74E-91BB-BF7440CFD8C7}" destId="{BF8A0EA9-0D58-1349-AD59-F4C3E060B550}" srcOrd="3" destOrd="0" presId="urn:microsoft.com/office/officeart/2005/8/layout/vList2"/>
    <dgm:cxn modelId="{DB522CDE-FDB6-D74F-A047-935B6E906F4A}" type="presParOf" srcId="{757FD4F6-9CE6-E74E-91BB-BF7440CFD8C7}" destId="{51B1F435-96C4-124D-B420-946122060E47}" srcOrd="4" destOrd="0" presId="urn:microsoft.com/office/officeart/2005/8/layout/vList2"/>
    <dgm:cxn modelId="{49AD0176-7309-E24A-A528-E9A1ABB38713}" type="presParOf" srcId="{757FD4F6-9CE6-E74E-91BB-BF7440CFD8C7}" destId="{D9E8EB7B-E140-B245-904A-8DD9D4D8B1C9}" srcOrd="5" destOrd="0" presId="urn:microsoft.com/office/officeart/2005/8/layout/vList2"/>
    <dgm:cxn modelId="{A4FF2A9F-3525-294E-8194-88D77BE7E71A}" type="presParOf" srcId="{757FD4F6-9CE6-E74E-91BB-BF7440CFD8C7}" destId="{4249DAA5-B489-F049-ABA7-1616DF1608E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394B64-DA13-4652-A2A8-817E0110FB8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6E2D1A1-386D-4C83-8827-F489F7B8AFEF}">
      <dgm:prSet/>
      <dgm:spPr/>
      <dgm:t>
        <a:bodyPr/>
        <a:lstStyle/>
        <a:p>
          <a:r>
            <a:rPr lang="en-GB"/>
            <a:t>The impact of increased flexibility to offer remote appointments on health and criminal justice outcomes for those under supervision, and staff wellbeing</a:t>
          </a:r>
          <a:endParaRPr lang="en-US"/>
        </a:p>
      </dgm:t>
    </dgm:pt>
    <dgm:pt modelId="{EF0966AA-BE61-488A-B4E7-79CA279A2772}" type="parTrans" cxnId="{1BFCE9DE-2899-40C2-AD6E-32592DFC243B}">
      <dgm:prSet/>
      <dgm:spPr/>
      <dgm:t>
        <a:bodyPr/>
        <a:lstStyle/>
        <a:p>
          <a:endParaRPr lang="en-US"/>
        </a:p>
      </dgm:t>
    </dgm:pt>
    <dgm:pt modelId="{AFA0AAD1-507D-477B-B093-9B93BE0E2572}" type="sibTrans" cxnId="{1BFCE9DE-2899-40C2-AD6E-32592DFC243B}">
      <dgm:prSet/>
      <dgm:spPr/>
      <dgm:t>
        <a:bodyPr/>
        <a:lstStyle/>
        <a:p>
          <a:endParaRPr lang="en-US"/>
        </a:p>
      </dgm:t>
    </dgm:pt>
    <dgm:pt modelId="{FD6127DD-6A34-49D7-A696-9555C566F8EF}">
      <dgm:prSet/>
      <dgm:spPr/>
      <dgm:t>
        <a:bodyPr/>
        <a:lstStyle/>
        <a:p>
          <a:r>
            <a:rPr lang="en-GB"/>
            <a:t>Piloting and evaluating staff suggestions around innovations that may be beneficial e.g. </a:t>
          </a:r>
          <a:endParaRPr lang="en-US"/>
        </a:p>
      </dgm:t>
    </dgm:pt>
    <dgm:pt modelId="{EEB98394-D57E-4A26-BDA6-B23B98CB58EE}" type="parTrans" cxnId="{CDF2B399-BB00-45C8-95AB-DA9B699224AF}">
      <dgm:prSet/>
      <dgm:spPr/>
      <dgm:t>
        <a:bodyPr/>
        <a:lstStyle/>
        <a:p>
          <a:endParaRPr lang="en-US"/>
        </a:p>
      </dgm:t>
    </dgm:pt>
    <dgm:pt modelId="{2CF179A3-3D6B-48CA-BDA8-C8311787080F}" type="sibTrans" cxnId="{CDF2B399-BB00-45C8-95AB-DA9B699224AF}">
      <dgm:prSet/>
      <dgm:spPr/>
      <dgm:t>
        <a:bodyPr/>
        <a:lstStyle/>
        <a:p>
          <a:endParaRPr lang="en-US"/>
        </a:p>
      </dgm:t>
    </dgm:pt>
    <dgm:pt modelId="{841767AA-A73E-40C8-8F16-4AA62DA4FB04}">
      <dgm:prSet/>
      <dgm:spPr/>
      <dgm:t>
        <a:bodyPr/>
        <a:lstStyle/>
        <a:p>
          <a:r>
            <a:rPr lang="en-GB"/>
            <a:t>Single Point of Contacts in healthcare partners</a:t>
          </a:r>
          <a:endParaRPr lang="en-US"/>
        </a:p>
      </dgm:t>
    </dgm:pt>
    <dgm:pt modelId="{C06D8E50-303D-44ED-8360-E09018629873}" type="parTrans" cxnId="{6FE52DF8-62CF-4906-A003-132D26B7D789}">
      <dgm:prSet/>
      <dgm:spPr/>
      <dgm:t>
        <a:bodyPr/>
        <a:lstStyle/>
        <a:p>
          <a:endParaRPr lang="en-US"/>
        </a:p>
      </dgm:t>
    </dgm:pt>
    <dgm:pt modelId="{BFFC9A98-3675-4174-A777-3378679A01D0}" type="sibTrans" cxnId="{6FE52DF8-62CF-4906-A003-132D26B7D789}">
      <dgm:prSet/>
      <dgm:spPr/>
      <dgm:t>
        <a:bodyPr/>
        <a:lstStyle/>
        <a:p>
          <a:endParaRPr lang="en-US"/>
        </a:p>
      </dgm:t>
    </dgm:pt>
    <dgm:pt modelId="{97EDA564-9C45-49C5-90E5-B306DA32A9B4}">
      <dgm:prSet/>
      <dgm:spPr/>
      <dgm:t>
        <a:bodyPr/>
        <a:lstStyle/>
        <a:p>
          <a:r>
            <a:rPr lang="en-GB"/>
            <a:t>Agreements with healthcare providers around feedback</a:t>
          </a:r>
          <a:endParaRPr lang="en-US"/>
        </a:p>
      </dgm:t>
    </dgm:pt>
    <dgm:pt modelId="{D4B23C34-3F6F-408B-8F61-C36F3D2F765D}" type="parTrans" cxnId="{1E9140DD-E7F5-4615-ABF6-1B99AA722BB7}">
      <dgm:prSet/>
      <dgm:spPr/>
      <dgm:t>
        <a:bodyPr/>
        <a:lstStyle/>
        <a:p>
          <a:endParaRPr lang="en-US"/>
        </a:p>
      </dgm:t>
    </dgm:pt>
    <dgm:pt modelId="{BF81C1CE-EA23-426F-B786-BA99C2D7C89F}" type="sibTrans" cxnId="{1E9140DD-E7F5-4615-ABF6-1B99AA722BB7}">
      <dgm:prSet/>
      <dgm:spPr/>
      <dgm:t>
        <a:bodyPr/>
        <a:lstStyle/>
        <a:p>
          <a:endParaRPr lang="en-US"/>
        </a:p>
      </dgm:t>
    </dgm:pt>
    <dgm:pt modelId="{9E7A2F36-09BA-4F58-8C16-E5BF84801BBE}">
      <dgm:prSet/>
      <dgm:spPr/>
      <dgm:t>
        <a:bodyPr/>
        <a:lstStyle/>
        <a:p>
          <a:r>
            <a:rPr lang="en-GB"/>
            <a:t>Ensuring that health-related work is part of probation action plans and sentence plan objectives</a:t>
          </a:r>
          <a:endParaRPr lang="en-US"/>
        </a:p>
      </dgm:t>
    </dgm:pt>
    <dgm:pt modelId="{425DC664-C30F-45DB-A504-5EB32704CDF7}" type="parTrans" cxnId="{BC3EDE0F-D3AA-47B7-A48E-07AB2B83CE85}">
      <dgm:prSet/>
      <dgm:spPr/>
      <dgm:t>
        <a:bodyPr/>
        <a:lstStyle/>
        <a:p>
          <a:endParaRPr lang="en-US"/>
        </a:p>
      </dgm:t>
    </dgm:pt>
    <dgm:pt modelId="{98D7C2A2-F663-4014-A63D-4A1766DB5866}" type="sibTrans" cxnId="{BC3EDE0F-D3AA-47B7-A48E-07AB2B83CE85}">
      <dgm:prSet/>
      <dgm:spPr/>
      <dgm:t>
        <a:bodyPr/>
        <a:lstStyle/>
        <a:p>
          <a:endParaRPr lang="en-US"/>
        </a:p>
      </dgm:t>
    </dgm:pt>
    <dgm:pt modelId="{A719E03D-07EB-4B41-A394-E1434F095420}">
      <dgm:prSet/>
      <dgm:spPr/>
      <dgm:t>
        <a:bodyPr/>
        <a:lstStyle/>
        <a:p>
          <a:r>
            <a:rPr lang="en-GB"/>
            <a:t>Co-location of health staff as in YOTs</a:t>
          </a:r>
          <a:endParaRPr lang="en-US"/>
        </a:p>
      </dgm:t>
    </dgm:pt>
    <dgm:pt modelId="{D760EF1B-9EAB-483B-9A69-018D14838F49}" type="parTrans" cxnId="{509E5C48-ADC7-4CAA-8EA7-E5D013E662BE}">
      <dgm:prSet/>
      <dgm:spPr/>
      <dgm:t>
        <a:bodyPr/>
        <a:lstStyle/>
        <a:p>
          <a:endParaRPr lang="en-US"/>
        </a:p>
      </dgm:t>
    </dgm:pt>
    <dgm:pt modelId="{91317390-FA5C-4F6B-8AEF-EB0CAEE7D248}" type="sibTrans" cxnId="{509E5C48-ADC7-4CAA-8EA7-E5D013E662BE}">
      <dgm:prSet/>
      <dgm:spPr/>
      <dgm:t>
        <a:bodyPr/>
        <a:lstStyle/>
        <a:p>
          <a:endParaRPr lang="en-US"/>
        </a:p>
      </dgm:t>
    </dgm:pt>
    <dgm:pt modelId="{D201B194-EB95-4D4D-AA1D-F0774D3363C1}">
      <dgm:prSet/>
      <dgm:spPr/>
      <dgm:t>
        <a:bodyPr/>
        <a:lstStyle/>
        <a:p>
          <a:r>
            <a:rPr lang="en-GB"/>
            <a:t>Health assessments at induction</a:t>
          </a:r>
          <a:endParaRPr lang="en-US"/>
        </a:p>
      </dgm:t>
    </dgm:pt>
    <dgm:pt modelId="{496FFC5E-E4D2-4459-A882-CD6F555A7029}" type="parTrans" cxnId="{1CFB21E0-1B23-4497-86EE-22CDFB7FC91C}">
      <dgm:prSet/>
      <dgm:spPr/>
      <dgm:t>
        <a:bodyPr/>
        <a:lstStyle/>
        <a:p>
          <a:endParaRPr lang="en-US"/>
        </a:p>
      </dgm:t>
    </dgm:pt>
    <dgm:pt modelId="{B75DCEA4-2D05-462B-BE56-3DB0828AD4CA}" type="sibTrans" cxnId="{1CFB21E0-1B23-4497-86EE-22CDFB7FC91C}">
      <dgm:prSet/>
      <dgm:spPr/>
      <dgm:t>
        <a:bodyPr/>
        <a:lstStyle/>
        <a:p>
          <a:endParaRPr lang="en-US"/>
        </a:p>
      </dgm:t>
    </dgm:pt>
    <dgm:pt modelId="{07C968A8-F51A-42BC-B51F-F444E340CABC}">
      <dgm:prSet/>
      <dgm:spPr/>
      <dgm:t>
        <a:bodyPr/>
        <a:lstStyle/>
        <a:p>
          <a:r>
            <a:rPr lang="en-GB"/>
            <a:t>Smaller caseloads (more PSOs)</a:t>
          </a:r>
          <a:endParaRPr lang="en-US"/>
        </a:p>
      </dgm:t>
    </dgm:pt>
    <dgm:pt modelId="{9F01594B-C626-47D3-A9B6-DD029FC575EA}" type="parTrans" cxnId="{02146618-2140-455B-8A3C-2FAEB0C445F8}">
      <dgm:prSet/>
      <dgm:spPr/>
      <dgm:t>
        <a:bodyPr/>
        <a:lstStyle/>
        <a:p>
          <a:endParaRPr lang="en-US"/>
        </a:p>
      </dgm:t>
    </dgm:pt>
    <dgm:pt modelId="{29CB4754-E090-46EA-AEC2-F050B9BA0393}" type="sibTrans" cxnId="{02146618-2140-455B-8A3C-2FAEB0C445F8}">
      <dgm:prSet/>
      <dgm:spPr/>
      <dgm:t>
        <a:bodyPr/>
        <a:lstStyle/>
        <a:p>
          <a:endParaRPr lang="en-US"/>
        </a:p>
      </dgm:t>
    </dgm:pt>
    <dgm:pt modelId="{5C076800-3925-45A9-BF0A-7E165E31174F}">
      <dgm:prSet/>
      <dgm:spPr/>
      <dgm:t>
        <a:bodyPr/>
        <a:lstStyle/>
        <a:p>
          <a:r>
            <a:rPr lang="en-GB"/>
            <a:t>Senior management role to support health initiatives in probation</a:t>
          </a:r>
          <a:endParaRPr lang="en-US"/>
        </a:p>
      </dgm:t>
    </dgm:pt>
    <dgm:pt modelId="{4B34F1F5-4B78-4E8E-AD5E-921A7B5B262A}" type="parTrans" cxnId="{D800493E-0F12-4CCB-B269-1F2434A31D72}">
      <dgm:prSet/>
      <dgm:spPr/>
      <dgm:t>
        <a:bodyPr/>
        <a:lstStyle/>
        <a:p>
          <a:endParaRPr lang="en-US"/>
        </a:p>
      </dgm:t>
    </dgm:pt>
    <dgm:pt modelId="{6AD4BD5F-D1B1-4969-958D-011CDEF648CF}" type="sibTrans" cxnId="{D800493E-0F12-4CCB-B269-1F2434A31D72}">
      <dgm:prSet/>
      <dgm:spPr/>
      <dgm:t>
        <a:bodyPr/>
        <a:lstStyle/>
        <a:p>
          <a:endParaRPr lang="en-US"/>
        </a:p>
      </dgm:t>
    </dgm:pt>
    <dgm:pt modelId="{3AA6F7F9-928F-474B-BBF3-884C0D57B86B}">
      <dgm:prSet/>
      <dgm:spPr/>
      <dgm:t>
        <a:bodyPr/>
        <a:lstStyle/>
        <a:p>
          <a:r>
            <a:rPr lang="en-GB"/>
            <a:t>improved pathways into care</a:t>
          </a:r>
          <a:endParaRPr lang="en-US"/>
        </a:p>
      </dgm:t>
    </dgm:pt>
    <dgm:pt modelId="{EECA1F0E-0C15-49E6-89C0-D47D0AC22F53}" type="parTrans" cxnId="{261F5934-B191-407B-A9B8-D08FACE29F5E}">
      <dgm:prSet/>
      <dgm:spPr/>
      <dgm:t>
        <a:bodyPr/>
        <a:lstStyle/>
        <a:p>
          <a:endParaRPr lang="en-US"/>
        </a:p>
      </dgm:t>
    </dgm:pt>
    <dgm:pt modelId="{BCFA4909-75D5-45DE-ADE5-E2A7B160906F}" type="sibTrans" cxnId="{261F5934-B191-407B-A9B8-D08FACE29F5E}">
      <dgm:prSet/>
      <dgm:spPr/>
      <dgm:t>
        <a:bodyPr/>
        <a:lstStyle/>
        <a:p>
          <a:endParaRPr lang="en-US"/>
        </a:p>
      </dgm:t>
    </dgm:pt>
    <dgm:pt modelId="{192A1C67-FDBC-498D-93B0-6EDF9BF36694}">
      <dgm:prSet/>
      <dgm:spPr/>
      <dgm:t>
        <a:bodyPr/>
        <a:lstStyle/>
        <a:p>
          <a:r>
            <a:rPr lang="en-GB" dirty="0"/>
            <a:t>Peer </a:t>
          </a:r>
          <a:r>
            <a:rPr lang="en-GB" dirty="0" smtClean="0"/>
            <a:t>mentors (already in place)</a:t>
          </a:r>
          <a:endParaRPr lang="en-US" dirty="0"/>
        </a:p>
      </dgm:t>
    </dgm:pt>
    <dgm:pt modelId="{8397C831-0EE6-45B8-AB8F-61CB9722E703}" type="parTrans" cxnId="{5D2A34DC-E964-487F-9111-2175D751AB5C}">
      <dgm:prSet/>
      <dgm:spPr/>
      <dgm:t>
        <a:bodyPr/>
        <a:lstStyle/>
        <a:p>
          <a:endParaRPr lang="en-US"/>
        </a:p>
      </dgm:t>
    </dgm:pt>
    <dgm:pt modelId="{38F79F62-1B8D-424F-8D9A-2684BE657C38}" type="sibTrans" cxnId="{5D2A34DC-E964-487F-9111-2175D751AB5C}">
      <dgm:prSet/>
      <dgm:spPr/>
      <dgm:t>
        <a:bodyPr/>
        <a:lstStyle/>
        <a:p>
          <a:endParaRPr lang="en-US"/>
        </a:p>
      </dgm:t>
    </dgm:pt>
    <dgm:pt modelId="{66C96E92-179E-4697-97C0-D89EA33F6779}">
      <dgm:prSet/>
      <dgm:spPr/>
      <dgm:t>
        <a:bodyPr/>
        <a:lstStyle/>
        <a:p>
          <a:r>
            <a:rPr lang="en-GB" dirty="0"/>
            <a:t>Hep C </a:t>
          </a:r>
          <a:r>
            <a:rPr lang="en-GB" dirty="0" smtClean="0"/>
            <a:t>initiatives (already in place)</a:t>
          </a:r>
          <a:endParaRPr lang="en-US" dirty="0"/>
        </a:p>
      </dgm:t>
    </dgm:pt>
    <dgm:pt modelId="{A5D7DBF9-F3B5-4AC0-AF84-64AD5461244D}" type="parTrans" cxnId="{44199379-BF64-47CD-9EF5-7A9F6DF7A2EA}">
      <dgm:prSet/>
      <dgm:spPr/>
      <dgm:t>
        <a:bodyPr/>
        <a:lstStyle/>
        <a:p>
          <a:endParaRPr lang="en-US"/>
        </a:p>
      </dgm:t>
    </dgm:pt>
    <dgm:pt modelId="{763BAC7D-6020-4108-9F8F-228B94E60DDF}" type="sibTrans" cxnId="{44199379-BF64-47CD-9EF5-7A9F6DF7A2EA}">
      <dgm:prSet/>
      <dgm:spPr/>
      <dgm:t>
        <a:bodyPr/>
        <a:lstStyle/>
        <a:p>
          <a:endParaRPr lang="en-US"/>
        </a:p>
      </dgm:t>
    </dgm:pt>
    <dgm:pt modelId="{A92992AA-6A70-4CEA-B778-74269983DD68}">
      <dgm:prSet/>
      <dgm:spPr/>
      <dgm:t>
        <a:bodyPr/>
        <a:lstStyle/>
        <a:p>
          <a:r>
            <a:rPr lang="en-GB" dirty="0"/>
            <a:t>Distraction </a:t>
          </a:r>
          <a:r>
            <a:rPr lang="en-GB" dirty="0" smtClean="0"/>
            <a:t>packs (already in place)</a:t>
          </a:r>
          <a:endParaRPr lang="en-US" dirty="0"/>
        </a:p>
      </dgm:t>
    </dgm:pt>
    <dgm:pt modelId="{5C6B05B8-76DE-4F44-8B67-1DC194BDF5BF}" type="parTrans" cxnId="{829A43D8-8308-4F57-9D49-9B08094671B3}">
      <dgm:prSet/>
      <dgm:spPr/>
      <dgm:t>
        <a:bodyPr/>
        <a:lstStyle/>
        <a:p>
          <a:endParaRPr lang="en-US"/>
        </a:p>
      </dgm:t>
    </dgm:pt>
    <dgm:pt modelId="{C6B2B84E-B8E8-4031-8BB6-9376D5BC24D8}" type="sibTrans" cxnId="{829A43D8-8308-4F57-9D49-9B08094671B3}">
      <dgm:prSet/>
      <dgm:spPr/>
      <dgm:t>
        <a:bodyPr/>
        <a:lstStyle/>
        <a:p>
          <a:endParaRPr lang="en-US"/>
        </a:p>
      </dgm:t>
    </dgm:pt>
    <dgm:pt modelId="{CF78610F-79AF-2E49-B376-342F34DFB4CE}" type="pres">
      <dgm:prSet presAssocID="{5C394B64-DA13-4652-A2A8-817E0110FB81}" presName="linear" presStyleCnt="0">
        <dgm:presLayoutVars>
          <dgm:animLvl val="lvl"/>
          <dgm:resizeHandles val="exact"/>
        </dgm:presLayoutVars>
      </dgm:prSet>
      <dgm:spPr/>
      <dgm:t>
        <a:bodyPr/>
        <a:lstStyle/>
        <a:p>
          <a:endParaRPr lang="en-GB"/>
        </a:p>
      </dgm:t>
    </dgm:pt>
    <dgm:pt modelId="{B9A98DE4-ED3B-EF48-83DE-8A42990C7E40}" type="pres">
      <dgm:prSet presAssocID="{06E2D1A1-386D-4C83-8827-F489F7B8AFEF}" presName="parentText" presStyleLbl="node1" presStyleIdx="0" presStyleCnt="2">
        <dgm:presLayoutVars>
          <dgm:chMax val="0"/>
          <dgm:bulletEnabled val="1"/>
        </dgm:presLayoutVars>
      </dgm:prSet>
      <dgm:spPr/>
      <dgm:t>
        <a:bodyPr/>
        <a:lstStyle/>
        <a:p>
          <a:endParaRPr lang="en-GB"/>
        </a:p>
      </dgm:t>
    </dgm:pt>
    <dgm:pt modelId="{A74FDDA2-1B06-D247-94BD-44D81C4CA6AF}" type="pres">
      <dgm:prSet presAssocID="{AFA0AAD1-507D-477B-B093-9B93BE0E2572}" presName="spacer" presStyleCnt="0"/>
      <dgm:spPr/>
    </dgm:pt>
    <dgm:pt modelId="{F8544FE9-2287-D546-A514-82385A7BC358}" type="pres">
      <dgm:prSet presAssocID="{FD6127DD-6A34-49D7-A696-9555C566F8EF}" presName="parentText" presStyleLbl="node1" presStyleIdx="1" presStyleCnt="2">
        <dgm:presLayoutVars>
          <dgm:chMax val="0"/>
          <dgm:bulletEnabled val="1"/>
        </dgm:presLayoutVars>
      </dgm:prSet>
      <dgm:spPr/>
      <dgm:t>
        <a:bodyPr/>
        <a:lstStyle/>
        <a:p>
          <a:endParaRPr lang="en-GB"/>
        </a:p>
      </dgm:t>
    </dgm:pt>
    <dgm:pt modelId="{BF49C390-914A-9B42-B05E-CDE556C99589}" type="pres">
      <dgm:prSet presAssocID="{FD6127DD-6A34-49D7-A696-9555C566F8EF}" presName="childText" presStyleLbl="revTx" presStyleIdx="0" presStyleCnt="1">
        <dgm:presLayoutVars>
          <dgm:bulletEnabled val="1"/>
        </dgm:presLayoutVars>
      </dgm:prSet>
      <dgm:spPr/>
      <dgm:t>
        <a:bodyPr/>
        <a:lstStyle/>
        <a:p>
          <a:endParaRPr lang="en-GB"/>
        </a:p>
      </dgm:t>
    </dgm:pt>
  </dgm:ptLst>
  <dgm:cxnLst>
    <dgm:cxn modelId="{A02031AF-C2FA-2C4E-B607-C4A71F0AF22F}" type="presOf" srcId="{06E2D1A1-386D-4C83-8827-F489F7B8AFEF}" destId="{B9A98DE4-ED3B-EF48-83DE-8A42990C7E40}" srcOrd="0" destOrd="0" presId="urn:microsoft.com/office/officeart/2005/8/layout/vList2"/>
    <dgm:cxn modelId="{829A43D8-8308-4F57-9D49-9B08094671B3}" srcId="{FD6127DD-6A34-49D7-A696-9555C566F8EF}" destId="{A92992AA-6A70-4CEA-B778-74269983DD68}" srcOrd="10" destOrd="0" parTransId="{5C6B05B8-76DE-4F44-8B67-1DC194BDF5BF}" sibTransId="{C6B2B84E-B8E8-4031-8BB6-9376D5BC24D8}"/>
    <dgm:cxn modelId="{1E9140DD-E7F5-4615-ABF6-1B99AA722BB7}" srcId="{FD6127DD-6A34-49D7-A696-9555C566F8EF}" destId="{97EDA564-9C45-49C5-90E5-B306DA32A9B4}" srcOrd="1" destOrd="0" parTransId="{D4B23C34-3F6F-408B-8F61-C36F3D2F765D}" sibTransId="{BF81C1CE-EA23-426F-B786-BA99C2D7C89F}"/>
    <dgm:cxn modelId="{10726E43-3C7D-FA44-9016-07214951EDAE}" type="presOf" srcId="{A92992AA-6A70-4CEA-B778-74269983DD68}" destId="{BF49C390-914A-9B42-B05E-CDE556C99589}" srcOrd="0" destOrd="10" presId="urn:microsoft.com/office/officeart/2005/8/layout/vList2"/>
    <dgm:cxn modelId="{509E5C48-ADC7-4CAA-8EA7-E5D013E662BE}" srcId="{FD6127DD-6A34-49D7-A696-9555C566F8EF}" destId="{A719E03D-07EB-4B41-A394-E1434F095420}" srcOrd="3" destOrd="0" parTransId="{D760EF1B-9EAB-483B-9A69-018D14838F49}" sibTransId="{91317390-FA5C-4F6B-8AEF-EB0CAEE7D248}"/>
    <dgm:cxn modelId="{02146618-2140-455B-8A3C-2FAEB0C445F8}" srcId="{FD6127DD-6A34-49D7-A696-9555C566F8EF}" destId="{07C968A8-F51A-42BC-B51F-F444E340CABC}" srcOrd="5" destOrd="0" parTransId="{9F01594B-C626-47D3-A9B6-DD029FC575EA}" sibTransId="{29CB4754-E090-46EA-AEC2-F050B9BA0393}"/>
    <dgm:cxn modelId="{5D2A34DC-E964-487F-9111-2175D751AB5C}" srcId="{FD6127DD-6A34-49D7-A696-9555C566F8EF}" destId="{192A1C67-FDBC-498D-93B0-6EDF9BF36694}" srcOrd="8" destOrd="0" parTransId="{8397C831-0EE6-45B8-AB8F-61CB9722E703}" sibTransId="{38F79F62-1B8D-424F-8D9A-2684BE657C38}"/>
    <dgm:cxn modelId="{6FE52DF8-62CF-4906-A003-132D26B7D789}" srcId="{FD6127DD-6A34-49D7-A696-9555C566F8EF}" destId="{841767AA-A73E-40C8-8F16-4AA62DA4FB04}" srcOrd="0" destOrd="0" parTransId="{C06D8E50-303D-44ED-8360-E09018629873}" sibTransId="{BFFC9A98-3675-4174-A777-3378679A01D0}"/>
    <dgm:cxn modelId="{6ABE094E-3F1A-5A43-AB43-5432E2DC91D0}" type="presOf" srcId="{841767AA-A73E-40C8-8F16-4AA62DA4FB04}" destId="{BF49C390-914A-9B42-B05E-CDE556C99589}" srcOrd="0" destOrd="0" presId="urn:microsoft.com/office/officeart/2005/8/layout/vList2"/>
    <dgm:cxn modelId="{64824FC6-D64E-8A44-B8BF-9297C2A75A91}" type="presOf" srcId="{97EDA564-9C45-49C5-90E5-B306DA32A9B4}" destId="{BF49C390-914A-9B42-B05E-CDE556C99589}" srcOrd="0" destOrd="1" presId="urn:microsoft.com/office/officeart/2005/8/layout/vList2"/>
    <dgm:cxn modelId="{C1E0DF26-4667-BB4C-A8D4-0EFE212FFE28}" type="presOf" srcId="{FD6127DD-6A34-49D7-A696-9555C566F8EF}" destId="{F8544FE9-2287-D546-A514-82385A7BC358}" srcOrd="0" destOrd="0" presId="urn:microsoft.com/office/officeart/2005/8/layout/vList2"/>
    <dgm:cxn modelId="{60F0CA16-0319-5041-8B8C-1A6D6D0AF820}" type="presOf" srcId="{5C394B64-DA13-4652-A2A8-817E0110FB81}" destId="{CF78610F-79AF-2E49-B376-342F34DFB4CE}" srcOrd="0" destOrd="0" presId="urn:microsoft.com/office/officeart/2005/8/layout/vList2"/>
    <dgm:cxn modelId="{2F1E2E48-B71F-444A-9FA5-9AA4A13E5E96}" type="presOf" srcId="{D201B194-EB95-4D4D-AA1D-F0774D3363C1}" destId="{BF49C390-914A-9B42-B05E-CDE556C99589}" srcOrd="0" destOrd="4" presId="urn:microsoft.com/office/officeart/2005/8/layout/vList2"/>
    <dgm:cxn modelId="{CDF2B399-BB00-45C8-95AB-DA9B699224AF}" srcId="{5C394B64-DA13-4652-A2A8-817E0110FB81}" destId="{FD6127DD-6A34-49D7-A696-9555C566F8EF}" srcOrd="1" destOrd="0" parTransId="{EEB98394-D57E-4A26-BDA6-B23B98CB58EE}" sibTransId="{2CF179A3-3D6B-48CA-BDA8-C8311787080F}"/>
    <dgm:cxn modelId="{44199379-BF64-47CD-9EF5-7A9F6DF7A2EA}" srcId="{FD6127DD-6A34-49D7-A696-9555C566F8EF}" destId="{66C96E92-179E-4697-97C0-D89EA33F6779}" srcOrd="9" destOrd="0" parTransId="{A5D7DBF9-F3B5-4AC0-AF84-64AD5461244D}" sibTransId="{763BAC7D-6020-4108-9F8F-228B94E60DDF}"/>
    <dgm:cxn modelId="{50F2165B-D1CE-2E48-A6CD-524BD4F48C00}" type="presOf" srcId="{66C96E92-179E-4697-97C0-D89EA33F6779}" destId="{BF49C390-914A-9B42-B05E-CDE556C99589}" srcOrd="0" destOrd="9" presId="urn:microsoft.com/office/officeart/2005/8/layout/vList2"/>
    <dgm:cxn modelId="{8FF31824-B9AD-DC44-AB4B-A717A7B2CE7D}" type="presOf" srcId="{3AA6F7F9-928F-474B-BBF3-884C0D57B86B}" destId="{BF49C390-914A-9B42-B05E-CDE556C99589}" srcOrd="0" destOrd="7" presId="urn:microsoft.com/office/officeart/2005/8/layout/vList2"/>
    <dgm:cxn modelId="{1BFCE9DE-2899-40C2-AD6E-32592DFC243B}" srcId="{5C394B64-DA13-4652-A2A8-817E0110FB81}" destId="{06E2D1A1-386D-4C83-8827-F489F7B8AFEF}" srcOrd="0" destOrd="0" parTransId="{EF0966AA-BE61-488A-B4E7-79CA279A2772}" sibTransId="{AFA0AAD1-507D-477B-B093-9B93BE0E2572}"/>
    <dgm:cxn modelId="{BC3EDE0F-D3AA-47B7-A48E-07AB2B83CE85}" srcId="{FD6127DD-6A34-49D7-A696-9555C566F8EF}" destId="{9E7A2F36-09BA-4F58-8C16-E5BF84801BBE}" srcOrd="2" destOrd="0" parTransId="{425DC664-C30F-45DB-A504-5EB32704CDF7}" sibTransId="{98D7C2A2-F663-4014-A63D-4A1766DB5866}"/>
    <dgm:cxn modelId="{1CFB21E0-1B23-4497-86EE-22CDFB7FC91C}" srcId="{FD6127DD-6A34-49D7-A696-9555C566F8EF}" destId="{D201B194-EB95-4D4D-AA1D-F0774D3363C1}" srcOrd="4" destOrd="0" parTransId="{496FFC5E-E4D2-4459-A882-CD6F555A7029}" sibTransId="{B75DCEA4-2D05-462B-BE56-3DB0828AD4CA}"/>
    <dgm:cxn modelId="{E2520D25-94D1-B042-AFA9-B6155A539B06}" type="presOf" srcId="{5C076800-3925-45A9-BF0A-7E165E31174F}" destId="{BF49C390-914A-9B42-B05E-CDE556C99589}" srcOrd="0" destOrd="6" presId="urn:microsoft.com/office/officeart/2005/8/layout/vList2"/>
    <dgm:cxn modelId="{D800493E-0F12-4CCB-B269-1F2434A31D72}" srcId="{FD6127DD-6A34-49D7-A696-9555C566F8EF}" destId="{5C076800-3925-45A9-BF0A-7E165E31174F}" srcOrd="6" destOrd="0" parTransId="{4B34F1F5-4B78-4E8E-AD5E-921A7B5B262A}" sibTransId="{6AD4BD5F-D1B1-4969-958D-011CDEF648CF}"/>
    <dgm:cxn modelId="{F94CA77C-545A-4A47-88E9-A6E50FC4A30C}" type="presOf" srcId="{07C968A8-F51A-42BC-B51F-F444E340CABC}" destId="{BF49C390-914A-9B42-B05E-CDE556C99589}" srcOrd="0" destOrd="5" presId="urn:microsoft.com/office/officeart/2005/8/layout/vList2"/>
    <dgm:cxn modelId="{261F5934-B191-407B-A9B8-D08FACE29F5E}" srcId="{FD6127DD-6A34-49D7-A696-9555C566F8EF}" destId="{3AA6F7F9-928F-474B-BBF3-884C0D57B86B}" srcOrd="7" destOrd="0" parTransId="{EECA1F0E-0C15-49E6-89C0-D47D0AC22F53}" sibTransId="{BCFA4909-75D5-45DE-ADE5-E2A7B160906F}"/>
    <dgm:cxn modelId="{5655F7C1-CAC5-3E42-B6F6-5689460E981E}" type="presOf" srcId="{A719E03D-07EB-4B41-A394-E1434F095420}" destId="{BF49C390-914A-9B42-B05E-CDE556C99589}" srcOrd="0" destOrd="3" presId="urn:microsoft.com/office/officeart/2005/8/layout/vList2"/>
    <dgm:cxn modelId="{7AFA86C8-FA7E-3444-BF17-24472E262675}" type="presOf" srcId="{9E7A2F36-09BA-4F58-8C16-E5BF84801BBE}" destId="{BF49C390-914A-9B42-B05E-CDE556C99589}" srcOrd="0" destOrd="2" presId="urn:microsoft.com/office/officeart/2005/8/layout/vList2"/>
    <dgm:cxn modelId="{B1116684-89DC-EC4F-9F96-E29CE8B47B7C}" type="presOf" srcId="{192A1C67-FDBC-498D-93B0-6EDF9BF36694}" destId="{BF49C390-914A-9B42-B05E-CDE556C99589}" srcOrd="0" destOrd="8" presId="urn:microsoft.com/office/officeart/2005/8/layout/vList2"/>
    <dgm:cxn modelId="{3C98092D-B2B2-ED48-980D-6AA59A11751C}" type="presParOf" srcId="{CF78610F-79AF-2E49-B376-342F34DFB4CE}" destId="{B9A98DE4-ED3B-EF48-83DE-8A42990C7E40}" srcOrd="0" destOrd="0" presId="urn:microsoft.com/office/officeart/2005/8/layout/vList2"/>
    <dgm:cxn modelId="{A75FB320-D183-F84D-B411-0F40E725F65A}" type="presParOf" srcId="{CF78610F-79AF-2E49-B376-342F34DFB4CE}" destId="{A74FDDA2-1B06-D247-94BD-44D81C4CA6AF}" srcOrd="1" destOrd="0" presId="urn:microsoft.com/office/officeart/2005/8/layout/vList2"/>
    <dgm:cxn modelId="{140595FF-4022-EF44-8ED1-DF39C389D546}" type="presParOf" srcId="{CF78610F-79AF-2E49-B376-342F34DFB4CE}" destId="{F8544FE9-2287-D546-A514-82385A7BC358}" srcOrd="2" destOrd="0" presId="urn:microsoft.com/office/officeart/2005/8/layout/vList2"/>
    <dgm:cxn modelId="{58C0DCEC-2D67-9F4B-92D2-C76BAA0B3E39}" type="presParOf" srcId="{CF78610F-79AF-2E49-B376-342F34DFB4CE}" destId="{BF49C390-914A-9B42-B05E-CDE556C99589}"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B0E5F5-B025-44A9-BB6E-7818282B60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C13011-6B45-4069-B0A2-C84AFA263766}">
      <dgm:prSet/>
      <dgm:spPr/>
      <dgm:t>
        <a:bodyPr/>
        <a:lstStyle/>
        <a:p>
          <a:r>
            <a:rPr lang="en-GB"/>
            <a:t>Do you think we have accurately interpreted the survey responses, or are there areas of our model of themes that you think need to be refined?</a:t>
          </a:r>
          <a:endParaRPr lang="en-US"/>
        </a:p>
      </dgm:t>
    </dgm:pt>
    <dgm:pt modelId="{D93BEE69-211D-44E1-8401-2B23F5DDC662}" type="parTrans" cxnId="{E12B2DB0-08B1-4E34-8120-6D8B53E813A6}">
      <dgm:prSet/>
      <dgm:spPr/>
      <dgm:t>
        <a:bodyPr/>
        <a:lstStyle/>
        <a:p>
          <a:endParaRPr lang="en-US"/>
        </a:p>
      </dgm:t>
    </dgm:pt>
    <dgm:pt modelId="{E20E3B54-6277-4D9A-BF08-186A8228F41F}" type="sibTrans" cxnId="{E12B2DB0-08B1-4E34-8120-6D8B53E813A6}">
      <dgm:prSet/>
      <dgm:spPr/>
      <dgm:t>
        <a:bodyPr/>
        <a:lstStyle/>
        <a:p>
          <a:endParaRPr lang="en-US"/>
        </a:p>
      </dgm:t>
    </dgm:pt>
    <dgm:pt modelId="{2C8A9155-D1DC-4FF9-8299-388621C4D958}">
      <dgm:prSet/>
      <dgm:spPr/>
      <dgm:t>
        <a:bodyPr/>
        <a:lstStyle/>
        <a:p>
          <a:r>
            <a:rPr lang="en-GB"/>
            <a:t>Where would you like us to seek additional detail around practice changes and innovations through follow up calls with survey participants?</a:t>
          </a:r>
          <a:endParaRPr lang="en-US"/>
        </a:p>
      </dgm:t>
    </dgm:pt>
    <dgm:pt modelId="{5CE03138-926C-4ED1-9AF6-EF2607B7EE1D}" type="parTrans" cxnId="{5D02AB0A-E16E-4843-BB45-2B3AFB097092}">
      <dgm:prSet/>
      <dgm:spPr/>
      <dgm:t>
        <a:bodyPr/>
        <a:lstStyle/>
        <a:p>
          <a:endParaRPr lang="en-US"/>
        </a:p>
      </dgm:t>
    </dgm:pt>
    <dgm:pt modelId="{474CB445-96AD-4758-ACE5-1B7D04B8BAC7}" type="sibTrans" cxnId="{5D02AB0A-E16E-4843-BB45-2B3AFB097092}">
      <dgm:prSet/>
      <dgm:spPr/>
      <dgm:t>
        <a:bodyPr/>
        <a:lstStyle/>
        <a:p>
          <a:endParaRPr lang="en-US"/>
        </a:p>
      </dgm:t>
    </dgm:pt>
    <dgm:pt modelId="{4CA69F4F-8C34-467A-93B2-1744C4FEA7C5}">
      <dgm:prSet/>
      <dgm:spPr/>
      <dgm:t>
        <a:bodyPr/>
        <a:lstStyle/>
        <a:p>
          <a:r>
            <a:rPr lang="en-GB"/>
            <a:t>How feasible are our of our recommendations? What do you think would be needed to support them?</a:t>
          </a:r>
          <a:endParaRPr lang="en-US"/>
        </a:p>
      </dgm:t>
    </dgm:pt>
    <dgm:pt modelId="{C78D3D8C-90D6-488D-BD62-51F08CB79054}" type="parTrans" cxnId="{ECE1CFF9-9557-4809-8455-C1F75E25F1EC}">
      <dgm:prSet/>
      <dgm:spPr/>
      <dgm:t>
        <a:bodyPr/>
        <a:lstStyle/>
        <a:p>
          <a:endParaRPr lang="en-US"/>
        </a:p>
      </dgm:t>
    </dgm:pt>
    <dgm:pt modelId="{42F1C1D5-047F-4DA3-8AB7-3EA4F6EE4B9D}" type="sibTrans" cxnId="{ECE1CFF9-9557-4809-8455-C1F75E25F1EC}">
      <dgm:prSet/>
      <dgm:spPr/>
      <dgm:t>
        <a:bodyPr/>
        <a:lstStyle/>
        <a:p>
          <a:endParaRPr lang="en-US"/>
        </a:p>
      </dgm:t>
    </dgm:pt>
    <dgm:pt modelId="{4BDBFD03-7CEE-40FC-BF24-D05D08BCC4BD}" type="pres">
      <dgm:prSet presAssocID="{6AB0E5F5-B025-44A9-BB6E-7818282B6081}" presName="root" presStyleCnt="0">
        <dgm:presLayoutVars>
          <dgm:dir/>
          <dgm:resizeHandles val="exact"/>
        </dgm:presLayoutVars>
      </dgm:prSet>
      <dgm:spPr/>
      <dgm:t>
        <a:bodyPr/>
        <a:lstStyle/>
        <a:p>
          <a:endParaRPr lang="en-GB"/>
        </a:p>
      </dgm:t>
    </dgm:pt>
    <dgm:pt modelId="{244A6226-BB50-4068-B76E-17789BB94CB2}" type="pres">
      <dgm:prSet presAssocID="{C8C13011-6B45-4069-B0A2-C84AFA263766}" presName="compNode" presStyleCnt="0"/>
      <dgm:spPr/>
    </dgm:pt>
    <dgm:pt modelId="{F7ABFEEE-9027-4CC4-8BA0-A341D65B53E3}" type="pres">
      <dgm:prSet presAssocID="{C8C13011-6B45-4069-B0A2-C84AFA263766}" presName="bgRect" presStyleLbl="bgShp" presStyleIdx="0" presStyleCnt="3"/>
      <dgm:spPr/>
    </dgm:pt>
    <dgm:pt modelId="{2F56A598-37AC-4828-B9B6-2A6D3E3A291B}" type="pres">
      <dgm:prSet presAssocID="{C8C13011-6B45-4069-B0A2-C84AFA2637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528929FA-5681-4662-BA7D-ECE02467F56A}" type="pres">
      <dgm:prSet presAssocID="{C8C13011-6B45-4069-B0A2-C84AFA263766}" presName="spaceRect" presStyleCnt="0"/>
      <dgm:spPr/>
    </dgm:pt>
    <dgm:pt modelId="{FD00D3D4-6EB7-4FEF-A573-8BF20BBB6259}" type="pres">
      <dgm:prSet presAssocID="{C8C13011-6B45-4069-B0A2-C84AFA263766}" presName="parTx" presStyleLbl="revTx" presStyleIdx="0" presStyleCnt="3">
        <dgm:presLayoutVars>
          <dgm:chMax val="0"/>
          <dgm:chPref val="0"/>
        </dgm:presLayoutVars>
      </dgm:prSet>
      <dgm:spPr/>
      <dgm:t>
        <a:bodyPr/>
        <a:lstStyle/>
        <a:p>
          <a:endParaRPr lang="en-GB"/>
        </a:p>
      </dgm:t>
    </dgm:pt>
    <dgm:pt modelId="{D8FB33B0-1947-46D9-B064-DD25312D6643}" type="pres">
      <dgm:prSet presAssocID="{E20E3B54-6277-4D9A-BF08-186A8228F41F}" presName="sibTrans" presStyleCnt="0"/>
      <dgm:spPr/>
    </dgm:pt>
    <dgm:pt modelId="{2B507AAC-D85D-4283-804F-9E64DB776ED3}" type="pres">
      <dgm:prSet presAssocID="{2C8A9155-D1DC-4FF9-8299-388621C4D958}" presName="compNode" presStyleCnt="0"/>
      <dgm:spPr/>
    </dgm:pt>
    <dgm:pt modelId="{533A4129-0EFE-4851-9486-ED127566C217}" type="pres">
      <dgm:prSet presAssocID="{2C8A9155-D1DC-4FF9-8299-388621C4D958}" presName="bgRect" presStyleLbl="bgShp" presStyleIdx="1" presStyleCnt="3"/>
      <dgm:spPr/>
    </dgm:pt>
    <dgm:pt modelId="{272D985D-135F-49F4-ACF3-7795E012F15C}" type="pres">
      <dgm:prSet presAssocID="{2C8A9155-D1DC-4FF9-8299-388621C4D9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63D85AEF-798C-490C-BD96-8AAE9DD1C442}" type="pres">
      <dgm:prSet presAssocID="{2C8A9155-D1DC-4FF9-8299-388621C4D958}" presName="spaceRect" presStyleCnt="0"/>
      <dgm:spPr/>
    </dgm:pt>
    <dgm:pt modelId="{A5200540-F950-4FD4-A81C-FB3B26212A5D}" type="pres">
      <dgm:prSet presAssocID="{2C8A9155-D1DC-4FF9-8299-388621C4D958}" presName="parTx" presStyleLbl="revTx" presStyleIdx="1" presStyleCnt="3">
        <dgm:presLayoutVars>
          <dgm:chMax val="0"/>
          <dgm:chPref val="0"/>
        </dgm:presLayoutVars>
      </dgm:prSet>
      <dgm:spPr/>
      <dgm:t>
        <a:bodyPr/>
        <a:lstStyle/>
        <a:p>
          <a:endParaRPr lang="en-GB"/>
        </a:p>
      </dgm:t>
    </dgm:pt>
    <dgm:pt modelId="{70488D30-EA42-4816-80F0-893614E6BC20}" type="pres">
      <dgm:prSet presAssocID="{474CB445-96AD-4758-ACE5-1B7D04B8BAC7}" presName="sibTrans" presStyleCnt="0"/>
      <dgm:spPr/>
    </dgm:pt>
    <dgm:pt modelId="{BA3AF341-A3C5-4BB5-A53C-A44912C98277}" type="pres">
      <dgm:prSet presAssocID="{4CA69F4F-8C34-467A-93B2-1744C4FEA7C5}" presName="compNode" presStyleCnt="0"/>
      <dgm:spPr/>
    </dgm:pt>
    <dgm:pt modelId="{AC672FC6-702B-468F-B555-137019B3DE22}" type="pres">
      <dgm:prSet presAssocID="{4CA69F4F-8C34-467A-93B2-1744C4FEA7C5}" presName="bgRect" presStyleLbl="bgShp" presStyleIdx="2" presStyleCnt="3"/>
      <dgm:spPr/>
    </dgm:pt>
    <dgm:pt modelId="{1C0A7D5A-73E0-43C4-9104-5E4232789F36}" type="pres">
      <dgm:prSet presAssocID="{4CA69F4F-8C34-467A-93B2-1744C4FEA7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1D6447E5-0211-4A1E-8338-BF765636A952}" type="pres">
      <dgm:prSet presAssocID="{4CA69F4F-8C34-467A-93B2-1744C4FEA7C5}" presName="spaceRect" presStyleCnt="0"/>
      <dgm:spPr/>
    </dgm:pt>
    <dgm:pt modelId="{0D43ED0D-2DFD-4D22-B482-BC3746988DAA}" type="pres">
      <dgm:prSet presAssocID="{4CA69F4F-8C34-467A-93B2-1744C4FEA7C5}" presName="parTx" presStyleLbl="revTx" presStyleIdx="2" presStyleCnt="3">
        <dgm:presLayoutVars>
          <dgm:chMax val="0"/>
          <dgm:chPref val="0"/>
        </dgm:presLayoutVars>
      </dgm:prSet>
      <dgm:spPr/>
      <dgm:t>
        <a:bodyPr/>
        <a:lstStyle/>
        <a:p>
          <a:endParaRPr lang="en-GB"/>
        </a:p>
      </dgm:t>
    </dgm:pt>
  </dgm:ptLst>
  <dgm:cxnLst>
    <dgm:cxn modelId="{E12B2DB0-08B1-4E34-8120-6D8B53E813A6}" srcId="{6AB0E5F5-B025-44A9-BB6E-7818282B6081}" destId="{C8C13011-6B45-4069-B0A2-C84AFA263766}" srcOrd="0" destOrd="0" parTransId="{D93BEE69-211D-44E1-8401-2B23F5DDC662}" sibTransId="{E20E3B54-6277-4D9A-BF08-186A8228F41F}"/>
    <dgm:cxn modelId="{182B727E-7591-47FD-B02F-4F98F054AB38}" type="presOf" srcId="{2C8A9155-D1DC-4FF9-8299-388621C4D958}" destId="{A5200540-F950-4FD4-A81C-FB3B26212A5D}" srcOrd="0" destOrd="0" presId="urn:microsoft.com/office/officeart/2018/2/layout/IconVerticalSolidList"/>
    <dgm:cxn modelId="{5D02AB0A-E16E-4843-BB45-2B3AFB097092}" srcId="{6AB0E5F5-B025-44A9-BB6E-7818282B6081}" destId="{2C8A9155-D1DC-4FF9-8299-388621C4D958}" srcOrd="1" destOrd="0" parTransId="{5CE03138-926C-4ED1-9AF6-EF2607B7EE1D}" sibTransId="{474CB445-96AD-4758-ACE5-1B7D04B8BAC7}"/>
    <dgm:cxn modelId="{ECE1CFF9-9557-4809-8455-C1F75E25F1EC}" srcId="{6AB0E5F5-B025-44A9-BB6E-7818282B6081}" destId="{4CA69F4F-8C34-467A-93B2-1744C4FEA7C5}" srcOrd="2" destOrd="0" parTransId="{C78D3D8C-90D6-488D-BD62-51F08CB79054}" sibTransId="{42F1C1D5-047F-4DA3-8AB7-3EA4F6EE4B9D}"/>
    <dgm:cxn modelId="{23CF4AD4-17A9-49A2-B711-74C6D839ECF9}" type="presOf" srcId="{C8C13011-6B45-4069-B0A2-C84AFA263766}" destId="{FD00D3D4-6EB7-4FEF-A573-8BF20BBB6259}" srcOrd="0" destOrd="0" presId="urn:microsoft.com/office/officeart/2018/2/layout/IconVerticalSolidList"/>
    <dgm:cxn modelId="{D126C9B9-93BE-4258-9245-E7B1736609B8}" type="presOf" srcId="{4CA69F4F-8C34-467A-93B2-1744C4FEA7C5}" destId="{0D43ED0D-2DFD-4D22-B482-BC3746988DAA}" srcOrd="0" destOrd="0" presId="urn:microsoft.com/office/officeart/2018/2/layout/IconVerticalSolidList"/>
    <dgm:cxn modelId="{35944867-7D83-4412-8070-482E20D45626}" type="presOf" srcId="{6AB0E5F5-B025-44A9-BB6E-7818282B6081}" destId="{4BDBFD03-7CEE-40FC-BF24-D05D08BCC4BD}" srcOrd="0" destOrd="0" presId="urn:microsoft.com/office/officeart/2018/2/layout/IconVerticalSolidList"/>
    <dgm:cxn modelId="{4E06C21F-87DB-407D-AF6F-B80233C7ECC4}" type="presParOf" srcId="{4BDBFD03-7CEE-40FC-BF24-D05D08BCC4BD}" destId="{244A6226-BB50-4068-B76E-17789BB94CB2}" srcOrd="0" destOrd="0" presId="urn:microsoft.com/office/officeart/2018/2/layout/IconVerticalSolidList"/>
    <dgm:cxn modelId="{8A5FEB85-81EE-4F6E-8561-42BFA3646893}" type="presParOf" srcId="{244A6226-BB50-4068-B76E-17789BB94CB2}" destId="{F7ABFEEE-9027-4CC4-8BA0-A341D65B53E3}" srcOrd="0" destOrd="0" presId="urn:microsoft.com/office/officeart/2018/2/layout/IconVerticalSolidList"/>
    <dgm:cxn modelId="{8B159C4C-FF8B-4C2F-B682-82EF9BD92363}" type="presParOf" srcId="{244A6226-BB50-4068-B76E-17789BB94CB2}" destId="{2F56A598-37AC-4828-B9B6-2A6D3E3A291B}" srcOrd="1" destOrd="0" presId="urn:microsoft.com/office/officeart/2018/2/layout/IconVerticalSolidList"/>
    <dgm:cxn modelId="{ED08E4C3-C3F2-4DC4-BB73-B1CDDE4CF2D6}" type="presParOf" srcId="{244A6226-BB50-4068-B76E-17789BB94CB2}" destId="{528929FA-5681-4662-BA7D-ECE02467F56A}" srcOrd="2" destOrd="0" presId="urn:microsoft.com/office/officeart/2018/2/layout/IconVerticalSolidList"/>
    <dgm:cxn modelId="{D7A5F55E-A668-40BE-9FF1-48CCD00086AF}" type="presParOf" srcId="{244A6226-BB50-4068-B76E-17789BB94CB2}" destId="{FD00D3D4-6EB7-4FEF-A573-8BF20BBB6259}" srcOrd="3" destOrd="0" presId="urn:microsoft.com/office/officeart/2018/2/layout/IconVerticalSolidList"/>
    <dgm:cxn modelId="{7C974D53-FF0E-4F5E-A697-5F3217CA1DFF}" type="presParOf" srcId="{4BDBFD03-7CEE-40FC-BF24-D05D08BCC4BD}" destId="{D8FB33B0-1947-46D9-B064-DD25312D6643}" srcOrd="1" destOrd="0" presId="urn:microsoft.com/office/officeart/2018/2/layout/IconVerticalSolidList"/>
    <dgm:cxn modelId="{289B0BE8-B022-4F1A-8D99-9AA8048B8B20}" type="presParOf" srcId="{4BDBFD03-7CEE-40FC-BF24-D05D08BCC4BD}" destId="{2B507AAC-D85D-4283-804F-9E64DB776ED3}" srcOrd="2" destOrd="0" presId="urn:microsoft.com/office/officeart/2018/2/layout/IconVerticalSolidList"/>
    <dgm:cxn modelId="{D81EC25B-9B2E-42F2-AC46-4FC0CC58C1A0}" type="presParOf" srcId="{2B507AAC-D85D-4283-804F-9E64DB776ED3}" destId="{533A4129-0EFE-4851-9486-ED127566C217}" srcOrd="0" destOrd="0" presId="urn:microsoft.com/office/officeart/2018/2/layout/IconVerticalSolidList"/>
    <dgm:cxn modelId="{27D16FE2-5E0B-4A8A-9D18-8EE96CAD0F80}" type="presParOf" srcId="{2B507AAC-D85D-4283-804F-9E64DB776ED3}" destId="{272D985D-135F-49F4-ACF3-7795E012F15C}" srcOrd="1" destOrd="0" presId="urn:microsoft.com/office/officeart/2018/2/layout/IconVerticalSolidList"/>
    <dgm:cxn modelId="{C7F83EED-9BB1-4CA1-8A6C-E44C02C7D563}" type="presParOf" srcId="{2B507AAC-D85D-4283-804F-9E64DB776ED3}" destId="{63D85AEF-798C-490C-BD96-8AAE9DD1C442}" srcOrd="2" destOrd="0" presId="urn:microsoft.com/office/officeart/2018/2/layout/IconVerticalSolidList"/>
    <dgm:cxn modelId="{A66F5144-187E-44FE-8F2B-E958DDA1147D}" type="presParOf" srcId="{2B507AAC-D85D-4283-804F-9E64DB776ED3}" destId="{A5200540-F950-4FD4-A81C-FB3B26212A5D}" srcOrd="3" destOrd="0" presId="urn:microsoft.com/office/officeart/2018/2/layout/IconVerticalSolidList"/>
    <dgm:cxn modelId="{14DD2C48-0ADA-47D0-B709-547207A53696}" type="presParOf" srcId="{4BDBFD03-7CEE-40FC-BF24-D05D08BCC4BD}" destId="{70488D30-EA42-4816-80F0-893614E6BC20}" srcOrd="3" destOrd="0" presId="urn:microsoft.com/office/officeart/2018/2/layout/IconVerticalSolidList"/>
    <dgm:cxn modelId="{C50DC434-D186-4B46-83EA-186A24C1370C}" type="presParOf" srcId="{4BDBFD03-7CEE-40FC-BF24-D05D08BCC4BD}" destId="{BA3AF341-A3C5-4BB5-A53C-A44912C98277}" srcOrd="4" destOrd="0" presId="urn:microsoft.com/office/officeart/2018/2/layout/IconVerticalSolidList"/>
    <dgm:cxn modelId="{4EE38EB0-A9B7-45E7-94E6-0658FC4878C9}" type="presParOf" srcId="{BA3AF341-A3C5-4BB5-A53C-A44912C98277}" destId="{AC672FC6-702B-468F-B555-137019B3DE22}" srcOrd="0" destOrd="0" presId="urn:microsoft.com/office/officeart/2018/2/layout/IconVerticalSolidList"/>
    <dgm:cxn modelId="{B0E9FCA7-A9DE-4318-85A1-313691F011F4}" type="presParOf" srcId="{BA3AF341-A3C5-4BB5-A53C-A44912C98277}" destId="{1C0A7D5A-73E0-43C4-9104-5E4232789F36}" srcOrd="1" destOrd="0" presId="urn:microsoft.com/office/officeart/2018/2/layout/IconVerticalSolidList"/>
    <dgm:cxn modelId="{C50ADA36-9CF2-4682-94A7-B687507E7D3C}" type="presParOf" srcId="{BA3AF341-A3C5-4BB5-A53C-A44912C98277}" destId="{1D6447E5-0211-4A1E-8338-BF765636A952}" srcOrd="2" destOrd="0" presId="urn:microsoft.com/office/officeart/2018/2/layout/IconVerticalSolidList"/>
    <dgm:cxn modelId="{3EE1BB39-FE7B-4515-9297-BF2D1FCC7943}" type="presParOf" srcId="{BA3AF341-A3C5-4BB5-A53C-A44912C98277}" destId="{0D43ED0D-2DFD-4D22-B482-BC3746988D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15E1D-430D-384E-B3DA-37DD82C2649B}">
      <dsp:nvSpPr>
        <dsp:cNvPr id="0" name=""/>
        <dsp:cNvSpPr/>
      </dsp:nvSpPr>
      <dsp:spPr>
        <a:xfrm>
          <a:off x="5112748" y="1658800"/>
          <a:ext cx="3191135" cy="759345"/>
        </a:xfrm>
        <a:custGeom>
          <a:avLst/>
          <a:gdLst/>
          <a:ahLst/>
          <a:cxnLst/>
          <a:rect l="0" t="0" r="0" b="0"/>
          <a:pathLst>
            <a:path>
              <a:moveTo>
                <a:pt x="0" y="0"/>
              </a:moveTo>
              <a:lnTo>
                <a:pt x="0" y="517471"/>
              </a:lnTo>
              <a:lnTo>
                <a:pt x="3191135" y="517471"/>
              </a:lnTo>
              <a:lnTo>
                <a:pt x="3191135" y="75934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F5B6F-EBD0-714E-A025-525F4A831B30}">
      <dsp:nvSpPr>
        <dsp:cNvPr id="0" name=""/>
        <dsp:cNvSpPr/>
      </dsp:nvSpPr>
      <dsp:spPr>
        <a:xfrm>
          <a:off x="5067028" y="1658800"/>
          <a:ext cx="91440" cy="759345"/>
        </a:xfrm>
        <a:custGeom>
          <a:avLst/>
          <a:gdLst/>
          <a:ahLst/>
          <a:cxnLst/>
          <a:rect l="0" t="0" r="0" b="0"/>
          <a:pathLst>
            <a:path>
              <a:moveTo>
                <a:pt x="45720" y="0"/>
              </a:moveTo>
              <a:lnTo>
                <a:pt x="45720" y="75934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3E298-5E4D-A342-9F0C-C9894E3DF594}">
      <dsp:nvSpPr>
        <dsp:cNvPr id="0" name=""/>
        <dsp:cNvSpPr/>
      </dsp:nvSpPr>
      <dsp:spPr>
        <a:xfrm>
          <a:off x="1921612" y="1658800"/>
          <a:ext cx="3191135" cy="759345"/>
        </a:xfrm>
        <a:custGeom>
          <a:avLst/>
          <a:gdLst/>
          <a:ahLst/>
          <a:cxnLst/>
          <a:rect l="0" t="0" r="0" b="0"/>
          <a:pathLst>
            <a:path>
              <a:moveTo>
                <a:pt x="3191135" y="0"/>
              </a:moveTo>
              <a:lnTo>
                <a:pt x="3191135" y="517471"/>
              </a:lnTo>
              <a:lnTo>
                <a:pt x="0" y="517471"/>
              </a:lnTo>
              <a:lnTo>
                <a:pt x="0" y="75934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4BC35A-A525-8C4B-AF63-4AE2EBAAD984}">
      <dsp:nvSpPr>
        <dsp:cNvPr id="0" name=""/>
        <dsp:cNvSpPr/>
      </dsp:nvSpPr>
      <dsp:spPr>
        <a:xfrm>
          <a:off x="2024450" y="860"/>
          <a:ext cx="6176596" cy="165793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D8C0C-E2FF-2143-9EF5-CCBCFE043A30}">
      <dsp:nvSpPr>
        <dsp:cNvPr id="0" name=""/>
        <dsp:cNvSpPr/>
      </dsp:nvSpPr>
      <dsp:spPr>
        <a:xfrm>
          <a:off x="2314553" y="276458"/>
          <a:ext cx="6176596" cy="165793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buNone/>
          </a:pPr>
          <a:r>
            <a:rPr lang="en-GB" sz="1300" kern="1200" dirty="0"/>
            <a:t>To improve understanding of the nature and impact of probation’s response to Covid-19 on:</a:t>
          </a:r>
        </a:p>
        <a:p>
          <a:pPr lvl="0" algn="ctr" defTabSz="577850">
            <a:lnSpc>
              <a:spcPct val="90000"/>
            </a:lnSpc>
            <a:spcBef>
              <a:spcPct val="0"/>
            </a:spcBef>
            <a:spcAft>
              <a:spcPct val="35000"/>
            </a:spcAft>
            <a:buAutoNum type="alphaLcParenR"/>
          </a:pPr>
          <a:endParaRPr lang="en-GB" sz="1300" kern="1200" dirty="0"/>
        </a:p>
        <a:p>
          <a:pPr lvl="0" algn="ctr" defTabSz="577850">
            <a:lnSpc>
              <a:spcPct val="90000"/>
            </a:lnSpc>
            <a:spcBef>
              <a:spcPct val="0"/>
            </a:spcBef>
            <a:spcAft>
              <a:spcPct val="35000"/>
            </a:spcAft>
            <a:buAutoNum type="alphaLcParenR"/>
          </a:pPr>
          <a:r>
            <a:rPr lang="en-GB" sz="1300" kern="1200" dirty="0"/>
            <a:t>Health-related probation practice</a:t>
          </a:r>
        </a:p>
        <a:p>
          <a:pPr lvl="0" algn="ctr" defTabSz="577850">
            <a:lnSpc>
              <a:spcPct val="90000"/>
            </a:lnSpc>
            <a:spcBef>
              <a:spcPct val="0"/>
            </a:spcBef>
            <a:spcAft>
              <a:spcPct val="35000"/>
            </a:spcAft>
            <a:buAutoNum type="alphaLcParenR"/>
          </a:pPr>
          <a:r>
            <a:rPr lang="en-GB" sz="1300" kern="1200" dirty="0"/>
            <a:t>The lived experience of seeking health support whilst under probation supervision</a:t>
          </a:r>
        </a:p>
        <a:p>
          <a:pPr lvl="0" algn="ctr" defTabSz="577850">
            <a:lnSpc>
              <a:spcPct val="90000"/>
            </a:lnSpc>
            <a:spcBef>
              <a:spcPct val="0"/>
            </a:spcBef>
            <a:spcAft>
              <a:spcPct val="35000"/>
            </a:spcAft>
            <a:buAutoNum type="alphaLcParenR"/>
          </a:pPr>
          <a:r>
            <a:rPr lang="en-GB" sz="1300" kern="1200" dirty="0"/>
            <a:t>Partnership working and pathways into </a:t>
          </a:r>
          <a:r>
            <a:rPr lang="en-GB" sz="1300" kern="1200" dirty="0" smtClean="0"/>
            <a:t>healthcare</a:t>
          </a:r>
          <a:endParaRPr lang="en-GB" sz="1300" kern="1200" dirty="0"/>
        </a:p>
      </dsp:txBody>
      <dsp:txXfrm>
        <a:off x="2363112" y="325017"/>
        <a:ext cx="6079478" cy="1560821"/>
      </dsp:txXfrm>
    </dsp:sp>
    <dsp:sp modelId="{997FAE56-CD41-B54B-88DF-809A64DEA6E9}">
      <dsp:nvSpPr>
        <dsp:cNvPr id="0" name=""/>
        <dsp:cNvSpPr/>
      </dsp:nvSpPr>
      <dsp:spPr>
        <a:xfrm>
          <a:off x="616148" y="2418145"/>
          <a:ext cx="2610929" cy="165793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03667-2EFE-A849-828E-57959DD394CB}">
      <dsp:nvSpPr>
        <dsp:cNvPr id="0" name=""/>
        <dsp:cNvSpPr/>
      </dsp:nvSpPr>
      <dsp:spPr>
        <a:xfrm>
          <a:off x="906251" y="2693743"/>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t>Support recovery planning work</a:t>
          </a:r>
        </a:p>
      </dsp:txBody>
      <dsp:txXfrm>
        <a:off x="954810" y="2742302"/>
        <a:ext cx="2513811" cy="1560821"/>
      </dsp:txXfrm>
    </dsp:sp>
    <dsp:sp modelId="{1226E4E1-44BB-844D-A866-235F0BC8E0F6}">
      <dsp:nvSpPr>
        <dsp:cNvPr id="0" name=""/>
        <dsp:cNvSpPr/>
      </dsp:nvSpPr>
      <dsp:spPr>
        <a:xfrm>
          <a:off x="3807283" y="2418145"/>
          <a:ext cx="2610929" cy="165793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ACB31-E018-964E-8C23-57CE9B0F0DF3}">
      <dsp:nvSpPr>
        <dsp:cNvPr id="0" name=""/>
        <dsp:cNvSpPr/>
      </dsp:nvSpPr>
      <dsp:spPr>
        <a:xfrm>
          <a:off x="4097387" y="2693743"/>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t>Minimise negative impacts in the future</a:t>
          </a:r>
        </a:p>
      </dsp:txBody>
      <dsp:txXfrm>
        <a:off x="4145946" y="2742302"/>
        <a:ext cx="2513811" cy="1560821"/>
      </dsp:txXfrm>
    </dsp:sp>
    <dsp:sp modelId="{BEFF11DE-414A-A243-966C-FC0266F131BD}">
      <dsp:nvSpPr>
        <dsp:cNvPr id="0" name=""/>
        <dsp:cNvSpPr/>
      </dsp:nvSpPr>
      <dsp:spPr>
        <a:xfrm>
          <a:off x="6998419" y="2418145"/>
          <a:ext cx="2610929" cy="165793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C4D07-1817-204F-A038-4C8D5C5DC20E}">
      <dsp:nvSpPr>
        <dsp:cNvPr id="0" name=""/>
        <dsp:cNvSpPr/>
      </dsp:nvSpPr>
      <dsp:spPr>
        <a:xfrm>
          <a:off x="7288522" y="2693743"/>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t>Spread beneficial innovations in the future</a:t>
          </a:r>
        </a:p>
      </dsp:txBody>
      <dsp:txXfrm>
        <a:off x="7337081" y="2742302"/>
        <a:ext cx="2513811" cy="156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15DCC-AE24-E441-B17F-ED40F8F99780}" type="datetimeFigureOut">
              <a:rPr lang="en-GB" smtClean="0"/>
              <a:t>05/05/2021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A5244-FF9A-AF45-9F71-B6CB49CC3E46}" type="slidenum">
              <a:rPr lang="en-GB" smtClean="0"/>
              <a:t>‹#›</a:t>
            </a:fld>
            <a:endParaRPr lang="en-GB"/>
          </a:p>
        </p:txBody>
      </p:sp>
    </p:spTree>
    <p:extLst>
      <p:ext uri="{BB962C8B-B14F-4D97-AF65-F5344CB8AC3E}">
        <p14:creationId xmlns:p14="http://schemas.microsoft.com/office/powerpoint/2010/main" val="357218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1</a:t>
            </a:fld>
            <a:endParaRPr lang="en-GB"/>
          </a:p>
        </p:txBody>
      </p:sp>
    </p:spTree>
    <p:extLst>
      <p:ext uri="{BB962C8B-B14F-4D97-AF65-F5344CB8AC3E}">
        <p14:creationId xmlns:p14="http://schemas.microsoft.com/office/powerpoint/2010/main" val="173922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Gareth</a:t>
            </a:r>
          </a:p>
        </p:txBody>
      </p:sp>
      <p:sp>
        <p:nvSpPr>
          <p:cNvPr id="4" name="Slide Number Placeholder 3"/>
          <p:cNvSpPr>
            <a:spLocks noGrp="1"/>
          </p:cNvSpPr>
          <p:nvPr>
            <p:ph type="sldNum" sz="quarter" idx="5"/>
          </p:nvPr>
        </p:nvSpPr>
        <p:spPr/>
        <p:txBody>
          <a:bodyPr/>
          <a:lstStyle/>
          <a:p>
            <a:fld id="{59BA5244-FF9A-AF45-9F71-B6CB49CC3E46}" type="slidenum">
              <a:rPr lang="en-GB" smtClean="0"/>
              <a:t>10</a:t>
            </a:fld>
            <a:endParaRPr lang="en-GB"/>
          </a:p>
        </p:txBody>
      </p:sp>
    </p:spTree>
    <p:extLst>
      <p:ext uri="{BB962C8B-B14F-4D97-AF65-F5344CB8AC3E}">
        <p14:creationId xmlns:p14="http://schemas.microsoft.com/office/powerpoint/2010/main" val="346336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Philip</a:t>
            </a:r>
            <a:endParaRPr lang="en-GB" dirty="0"/>
          </a:p>
        </p:txBody>
      </p:sp>
      <p:sp>
        <p:nvSpPr>
          <p:cNvPr id="4" name="Slide Number Placeholder 3"/>
          <p:cNvSpPr>
            <a:spLocks noGrp="1"/>
          </p:cNvSpPr>
          <p:nvPr>
            <p:ph type="sldNum" sz="quarter" idx="10"/>
          </p:nvPr>
        </p:nvSpPr>
        <p:spPr/>
        <p:txBody>
          <a:bodyPr/>
          <a:lstStyle/>
          <a:p>
            <a:fld id="{59BA5244-FF9A-AF45-9F71-B6CB49CC3E46}" type="slidenum">
              <a:rPr lang="en-GB" smtClean="0"/>
              <a:t>11</a:t>
            </a:fld>
            <a:endParaRPr lang="en-GB"/>
          </a:p>
        </p:txBody>
      </p:sp>
    </p:spTree>
    <p:extLst>
      <p:ext uri="{BB962C8B-B14F-4D97-AF65-F5344CB8AC3E}">
        <p14:creationId xmlns:p14="http://schemas.microsoft.com/office/powerpoint/2010/main" val="168869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Jahmaine </a:t>
            </a:r>
            <a:endParaRPr lang="en-GB" dirty="0"/>
          </a:p>
        </p:txBody>
      </p:sp>
      <p:sp>
        <p:nvSpPr>
          <p:cNvPr id="4" name="Slide Number Placeholder 3"/>
          <p:cNvSpPr>
            <a:spLocks noGrp="1"/>
          </p:cNvSpPr>
          <p:nvPr>
            <p:ph type="sldNum" sz="quarter" idx="10"/>
          </p:nvPr>
        </p:nvSpPr>
        <p:spPr/>
        <p:txBody>
          <a:bodyPr/>
          <a:lstStyle/>
          <a:p>
            <a:fld id="{59BA5244-FF9A-AF45-9F71-B6CB49CC3E46}" type="slidenum">
              <a:rPr lang="en-GB" smtClean="0"/>
              <a:t>12</a:t>
            </a:fld>
            <a:endParaRPr lang="en-GB"/>
          </a:p>
        </p:txBody>
      </p:sp>
    </p:spTree>
    <p:extLst>
      <p:ext uri="{BB962C8B-B14F-4D97-AF65-F5344CB8AC3E}">
        <p14:creationId xmlns:p14="http://schemas.microsoft.com/office/powerpoint/2010/main" val="63887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Philip</a:t>
            </a:r>
          </a:p>
        </p:txBody>
      </p:sp>
      <p:sp>
        <p:nvSpPr>
          <p:cNvPr id="4" name="Slide Number Placeholder 3"/>
          <p:cNvSpPr>
            <a:spLocks noGrp="1"/>
          </p:cNvSpPr>
          <p:nvPr>
            <p:ph type="sldNum" sz="quarter" idx="5"/>
          </p:nvPr>
        </p:nvSpPr>
        <p:spPr/>
        <p:txBody>
          <a:bodyPr/>
          <a:lstStyle/>
          <a:p>
            <a:fld id="{59BA5244-FF9A-AF45-9F71-B6CB49CC3E46}" type="slidenum">
              <a:rPr lang="en-GB" smtClean="0"/>
              <a:t>13</a:t>
            </a:fld>
            <a:endParaRPr lang="en-GB"/>
          </a:p>
        </p:txBody>
      </p:sp>
    </p:spTree>
    <p:extLst>
      <p:ext uri="{BB962C8B-B14F-4D97-AF65-F5344CB8AC3E}">
        <p14:creationId xmlns:p14="http://schemas.microsoft.com/office/powerpoint/2010/main" val="117036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Nadia</a:t>
            </a:r>
          </a:p>
        </p:txBody>
      </p:sp>
      <p:sp>
        <p:nvSpPr>
          <p:cNvPr id="4" name="Slide Number Placeholder 3"/>
          <p:cNvSpPr>
            <a:spLocks noGrp="1"/>
          </p:cNvSpPr>
          <p:nvPr>
            <p:ph type="sldNum" sz="quarter" idx="5"/>
          </p:nvPr>
        </p:nvSpPr>
        <p:spPr/>
        <p:txBody>
          <a:bodyPr/>
          <a:lstStyle/>
          <a:p>
            <a:fld id="{59BA5244-FF9A-AF45-9F71-B6CB49CC3E46}" type="slidenum">
              <a:rPr lang="en-GB" smtClean="0"/>
              <a:t>14</a:t>
            </a:fld>
            <a:endParaRPr lang="en-GB"/>
          </a:p>
        </p:txBody>
      </p:sp>
    </p:spTree>
    <p:extLst>
      <p:ext uri="{BB962C8B-B14F-4D97-AF65-F5344CB8AC3E}">
        <p14:creationId xmlns:p14="http://schemas.microsoft.com/office/powerpoint/2010/main" val="80133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Philip</a:t>
            </a:r>
          </a:p>
        </p:txBody>
      </p:sp>
      <p:sp>
        <p:nvSpPr>
          <p:cNvPr id="4" name="Slide Number Placeholder 3"/>
          <p:cNvSpPr>
            <a:spLocks noGrp="1"/>
          </p:cNvSpPr>
          <p:nvPr>
            <p:ph type="sldNum" sz="quarter" idx="5"/>
          </p:nvPr>
        </p:nvSpPr>
        <p:spPr/>
        <p:txBody>
          <a:bodyPr/>
          <a:lstStyle/>
          <a:p>
            <a:fld id="{59BA5244-FF9A-AF45-9F71-B6CB49CC3E46}" type="slidenum">
              <a:rPr lang="en-GB" smtClean="0"/>
              <a:t>15</a:t>
            </a:fld>
            <a:endParaRPr lang="en-GB"/>
          </a:p>
        </p:txBody>
      </p:sp>
    </p:spTree>
    <p:extLst>
      <p:ext uri="{BB962C8B-B14F-4D97-AF65-F5344CB8AC3E}">
        <p14:creationId xmlns:p14="http://schemas.microsoft.com/office/powerpoint/2010/main" val="385142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Coral</a:t>
            </a:r>
            <a:endParaRPr lang="en-GB" dirty="0"/>
          </a:p>
        </p:txBody>
      </p:sp>
      <p:sp>
        <p:nvSpPr>
          <p:cNvPr id="4" name="Slide Number Placeholder 3"/>
          <p:cNvSpPr>
            <a:spLocks noGrp="1"/>
          </p:cNvSpPr>
          <p:nvPr>
            <p:ph type="sldNum" sz="quarter" idx="10"/>
          </p:nvPr>
        </p:nvSpPr>
        <p:spPr/>
        <p:txBody>
          <a:bodyPr/>
          <a:lstStyle/>
          <a:p>
            <a:fld id="{59BA5244-FF9A-AF45-9F71-B6CB49CC3E46}" type="slidenum">
              <a:rPr lang="en-GB" smtClean="0"/>
              <a:t>16</a:t>
            </a:fld>
            <a:endParaRPr lang="en-GB"/>
          </a:p>
        </p:txBody>
      </p:sp>
    </p:spTree>
    <p:extLst>
      <p:ext uri="{BB962C8B-B14F-4D97-AF65-F5344CB8AC3E}">
        <p14:creationId xmlns:p14="http://schemas.microsoft.com/office/powerpoint/2010/main" val="247860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Philip</a:t>
            </a:r>
          </a:p>
        </p:txBody>
      </p:sp>
      <p:sp>
        <p:nvSpPr>
          <p:cNvPr id="4" name="Slide Number Placeholder 3"/>
          <p:cNvSpPr>
            <a:spLocks noGrp="1"/>
          </p:cNvSpPr>
          <p:nvPr>
            <p:ph type="sldNum" sz="quarter" idx="5"/>
          </p:nvPr>
        </p:nvSpPr>
        <p:spPr/>
        <p:txBody>
          <a:bodyPr/>
          <a:lstStyle/>
          <a:p>
            <a:fld id="{59BA5244-FF9A-AF45-9F71-B6CB49CC3E46}" type="slidenum">
              <a:rPr lang="en-GB" smtClean="0"/>
              <a:t>17</a:t>
            </a:fld>
            <a:endParaRPr lang="en-GB"/>
          </a:p>
        </p:txBody>
      </p:sp>
    </p:spTree>
    <p:extLst>
      <p:ext uri="{BB962C8B-B14F-4D97-AF65-F5344CB8AC3E}">
        <p14:creationId xmlns:p14="http://schemas.microsoft.com/office/powerpoint/2010/main" val="3494676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Jahmaine </a:t>
            </a:r>
            <a:endParaRPr lang="en-GB" dirty="0"/>
          </a:p>
        </p:txBody>
      </p:sp>
      <p:sp>
        <p:nvSpPr>
          <p:cNvPr id="4" name="Slide Number Placeholder 3"/>
          <p:cNvSpPr>
            <a:spLocks noGrp="1"/>
          </p:cNvSpPr>
          <p:nvPr>
            <p:ph type="sldNum" sz="quarter" idx="10"/>
          </p:nvPr>
        </p:nvSpPr>
        <p:spPr/>
        <p:txBody>
          <a:bodyPr/>
          <a:lstStyle/>
          <a:p>
            <a:fld id="{59BA5244-FF9A-AF45-9F71-B6CB49CC3E46}" type="slidenum">
              <a:rPr lang="en-GB" smtClean="0"/>
              <a:t>18</a:t>
            </a:fld>
            <a:endParaRPr lang="en-GB"/>
          </a:p>
        </p:txBody>
      </p:sp>
    </p:spTree>
    <p:extLst>
      <p:ext uri="{BB962C8B-B14F-4D97-AF65-F5344CB8AC3E}">
        <p14:creationId xmlns:p14="http://schemas.microsoft.com/office/powerpoint/2010/main" val="111118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a:t>
            </a:r>
          </a:p>
        </p:txBody>
      </p:sp>
      <p:sp>
        <p:nvSpPr>
          <p:cNvPr id="4" name="Slide Number Placeholder 3"/>
          <p:cNvSpPr>
            <a:spLocks noGrp="1"/>
          </p:cNvSpPr>
          <p:nvPr>
            <p:ph type="sldNum" sz="quarter" idx="5"/>
          </p:nvPr>
        </p:nvSpPr>
        <p:spPr/>
        <p:txBody>
          <a:bodyPr/>
          <a:lstStyle/>
          <a:p>
            <a:fld id="{59BA5244-FF9A-AF45-9F71-B6CB49CC3E46}" type="slidenum">
              <a:rPr lang="en-GB" smtClean="0"/>
              <a:t>19</a:t>
            </a:fld>
            <a:endParaRPr lang="en-GB"/>
          </a:p>
        </p:txBody>
      </p:sp>
    </p:spTree>
    <p:extLst>
      <p:ext uri="{BB962C8B-B14F-4D97-AF65-F5344CB8AC3E}">
        <p14:creationId xmlns:p14="http://schemas.microsoft.com/office/powerpoint/2010/main" val="398719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Jahmaine </a:t>
            </a:r>
            <a:endParaRPr lang="en-GB" dirty="0"/>
          </a:p>
        </p:txBody>
      </p:sp>
      <p:sp>
        <p:nvSpPr>
          <p:cNvPr id="4" name="Slide Number Placeholder 3"/>
          <p:cNvSpPr>
            <a:spLocks noGrp="1"/>
          </p:cNvSpPr>
          <p:nvPr>
            <p:ph type="sldNum" sz="quarter" idx="5"/>
          </p:nvPr>
        </p:nvSpPr>
        <p:spPr/>
        <p:txBody>
          <a:bodyPr/>
          <a:lstStyle/>
          <a:p>
            <a:fld id="{59BA5244-FF9A-AF45-9F71-B6CB49CC3E46}" type="slidenum">
              <a:rPr lang="en-GB" smtClean="0"/>
              <a:t>2</a:t>
            </a:fld>
            <a:endParaRPr lang="en-GB"/>
          </a:p>
        </p:txBody>
      </p:sp>
    </p:spTree>
    <p:extLst>
      <p:ext uri="{BB962C8B-B14F-4D97-AF65-F5344CB8AC3E}">
        <p14:creationId xmlns:p14="http://schemas.microsoft.com/office/powerpoint/2010/main" val="3707531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Philip + say next slide is examples</a:t>
            </a:r>
            <a:r>
              <a:rPr lang="en-GB" baseline="0" dirty="0" smtClean="0"/>
              <a:t> of this theme</a:t>
            </a:r>
            <a:endParaRPr lang="en-GB" dirty="0"/>
          </a:p>
        </p:txBody>
      </p:sp>
      <p:sp>
        <p:nvSpPr>
          <p:cNvPr id="4" name="Slide Number Placeholder 3"/>
          <p:cNvSpPr>
            <a:spLocks noGrp="1"/>
          </p:cNvSpPr>
          <p:nvPr>
            <p:ph type="sldNum" sz="quarter" idx="5"/>
          </p:nvPr>
        </p:nvSpPr>
        <p:spPr/>
        <p:txBody>
          <a:bodyPr/>
          <a:lstStyle/>
          <a:p>
            <a:fld id="{59BA5244-FF9A-AF45-9F71-B6CB49CC3E46}" type="slidenum">
              <a:rPr lang="en-GB" smtClean="0"/>
              <a:t>20</a:t>
            </a:fld>
            <a:endParaRPr lang="en-GB"/>
          </a:p>
        </p:txBody>
      </p:sp>
    </p:spTree>
    <p:extLst>
      <p:ext uri="{BB962C8B-B14F-4D97-AF65-F5344CB8AC3E}">
        <p14:creationId xmlns:p14="http://schemas.microsoft.com/office/powerpoint/2010/main" val="268664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a:t>
            </a:r>
            <a:endParaRPr lang="en-GB" dirty="0"/>
          </a:p>
        </p:txBody>
      </p:sp>
      <p:sp>
        <p:nvSpPr>
          <p:cNvPr id="4" name="Slide Number Placeholder 3"/>
          <p:cNvSpPr>
            <a:spLocks noGrp="1"/>
          </p:cNvSpPr>
          <p:nvPr>
            <p:ph type="sldNum" sz="quarter" idx="10"/>
          </p:nvPr>
        </p:nvSpPr>
        <p:spPr/>
        <p:txBody>
          <a:bodyPr/>
          <a:lstStyle/>
          <a:p>
            <a:fld id="{59BA5244-FF9A-AF45-9F71-B6CB49CC3E46}" type="slidenum">
              <a:rPr lang="en-GB" smtClean="0"/>
              <a:t>21</a:t>
            </a:fld>
            <a:endParaRPr lang="en-GB"/>
          </a:p>
        </p:txBody>
      </p:sp>
    </p:spTree>
    <p:extLst>
      <p:ext uri="{BB962C8B-B14F-4D97-AF65-F5344CB8AC3E}">
        <p14:creationId xmlns:p14="http://schemas.microsoft.com/office/powerpoint/2010/main" val="4119867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a:t>
            </a:r>
          </a:p>
        </p:txBody>
      </p:sp>
      <p:sp>
        <p:nvSpPr>
          <p:cNvPr id="4" name="Slide Number Placeholder 3"/>
          <p:cNvSpPr>
            <a:spLocks noGrp="1"/>
          </p:cNvSpPr>
          <p:nvPr>
            <p:ph type="sldNum" sz="quarter" idx="5"/>
          </p:nvPr>
        </p:nvSpPr>
        <p:spPr/>
        <p:txBody>
          <a:bodyPr/>
          <a:lstStyle/>
          <a:p>
            <a:fld id="{59BA5244-FF9A-AF45-9F71-B6CB49CC3E46}" type="slidenum">
              <a:rPr lang="en-GB" smtClean="0"/>
              <a:t>22</a:t>
            </a:fld>
            <a:endParaRPr lang="en-GB"/>
          </a:p>
        </p:txBody>
      </p:sp>
    </p:spTree>
    <p:extLst>
      <p:ext uri="{BB962C8B-B14F-4D97-AF65-F5344CB8AC3E}">
        <p14:creationId xmlns:p14="http://schemas.microsoft.com/office/powerpoint/2010/main" val="3677251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Gareth</a:t>
            </a:r>
          </a:p>
        </p:txBody>
      </p:sp>
      <p:sp>
        <p:nvSpPr>
          <p:cNvPr id="4" name="Slide Number Placeholder 3"/>
          <p:cNvSpPr>
            <a:spLocks noGrp="1"/>
          </p:cNvSpPr>
          <p:nvPr>
            <p:ph type="sldNum" sz="quarter" idx="5"/>
          </p:nvPr>
        </p:nvSpPr>
        <p:spPr/>
        <p:txBody>
          <a:bodyPr/>
          <a:lstStyle/>
          <a:p>
            <a:fld id="{59BA5244-FF9A-AF45-9F71-B6CB49CC3E46}" type="slidenum">
              <a:rPr lang="en-GB" smtClean="0"/>
              <a:t>23</a:t>
            </a:fld>
            <a:endParaRPr lang="en-GB"/>
          </a:p>
        </p:txBody>
      </p:sp>
    </p:spTree>
    <p:extLst>
      <p:ext uri="{BB962C8B-B14F-4D97-AF65-F5344CB8AC3E}">
        <p14:creationId xmlns:p14="http://schemas.microsoft.com/office/powerpoint/2010/main" val="1595043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Coral</a:t>
            </a:r>
            <a:endParaRPr lang="en-GB" dirty="0"/>
          </a:p>
        </p:txBody>
      </p:sp>
      <p:sp>
        <p:nvSpPr>
          <p:cNvPr id="4" name="Slide Number Placeholder 3"/>
          <p:cNvSpPr>
            <a:spLocks noGrp="1"/>
          </p:cNvSpPr>
          <p:nvPr>
            <p:ph type="sldNum" sz="quarter" idx="10"/>
          </p:nvPr>
        </p:nvSpPr>
        <p:spPr/>
        <p:txBody>
          <a:bodyPr/>
          <a:lstStyle/>
          <a:p>
            <a:fld id="{59BA5244-FF9A-AF45-9F71-B6CB49CC3E46}" type="slidenum">
              <a:rPr lang="en-GB" smtClean="0"/>
              <a:t>24</a:t>
            </a:fld>
            <a:endParaRPr lang="en-GB"/>
          </a:p>
        </p:txBody>
      </p:sp>
    </p:spTree>
    <p:extLst>
      <p:ext uri="{BB962C8B-B14F-4D97-AF65-F5344CB8AC3E}">
        <p14:creationId xmlns:p14="http://schemas.microsoft.com/office/powerpoint/2010/main" val="3238218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25</a:t>
            </a:fld>
            <a:endParaRPr lang="en-GB"/>
          </a:p>
        </p:txBody>
      </p:sp>
    </p:spTree>
    <p:extLst>
      <p:ext uri="{BB962C8B-B14F-4D97-AF65-F5344CB8AC3E}">
        <p14:creationId xmlns:p14="http://schemas.microsoft.com/office/powerpoint/2010/main" val="2046566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26</a:t>
            </a:fld>
            <a:endParaRPr lang="en-GB"/>
          </a:p>
        </p:txBody>
      </p:sp>
    </p:spTree>
    <p:extLst>
      <p:ext uri="{BB962C8B-B14F-4D97-AF65-F5344CB8AC3E}">
        <p14:creationId xmlns:p14="http://schemas.microsoft.com/office/powerpoint/2010/main" val="364326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27</a:t>
            </a:fld>
            <a:endParaRPr lang="en-GB"/>
          </a:p>
        </p:txBody>
      </p:sp>
    </p:spTree>
    <p:extLst>
      <p:ext uri="{BB962C8B-B14F-4D97-AF65-F5344CB8AC3E}">
        <p14:creationId xmlns:p14="http://schemas.microsoft.com/office/powerpoint/2010/main" val="395703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3</a:t>
            </a:fld>
            <a:endParaRPr lang="en-GB"/>
          </a:p>
        </p:txBody>
      </p:sp>
    </p:spTree>
    <p:extLst>
      <p:ext uri="{BB962C8B-B14F-4D97-AF65-F5344CB8AC3E}">
        <p14:creationId xmlns:p14="http://schemas.microsoft.com/office/powerpoint/2010/main" val="52972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4</a:t>
            </a:fld>
            <a:endParaRPr lang="en-GB"/>
          </a:p>
        </p:txBody>
      </p:sp>
    </p:spTree>
    <p:extLst>
      <p:ext uri="{BB962C8B-B14F-4D97-AF65-F5344CB8AC3E}">
        <p14:creationId xmlns:p14="http://schemas.microsoft.com/office/powerpoint/2010/main" val="40853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5</a:t>
            </a:fld>
            <a:endParaRPr lang="en-GB"/>
          </a:p>
        </p:txBody>
      </p:sp>
    </p:spTree>
    <p:extLst>
      <p:ext uri="{BB962C8B-B14F-4D97-AF65-F5344CB8AC3E}">
        <p14:creationId xmlns:p14="http://schemas.microsoft.com/office/powerpoint/2010/main" val="279408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Coral</a:t>
            </a:r>
          </a:p>
        </p:txBody>
      </p:sp>
      <p:sp>
        <p:nvSpPr>
          <p:cNvPr id="4" name="Slide Number Placeholder 3"/>
          <p:cNvSpPr>
            <a:spLocks noGrp="1"/>
          </p:cNvSpPr>
          <p:nvPr>
            <p:ph type="sldNum" sz="quarter" idx="5"/>
          </p:nvPr>
        </p:nvSpPr>
        <p:spPr/>
        <p:txBody>
          <a:bodyPr/>
          <a:lstStyle/>
          <a:p>
            <a:fld id="{59BA5244-FF9A-AF45-9F71-B6CB49CC3E46}" type="slidenum">
              <a:rPr lang="en-GB" smtClean="0"/>
              <a:t>6</a:t>
            </a:fld>
            <a:endParaRPr lang="en-GB"/>
          </a:p>
        </p:txBody>
      </p:sp>
    </p:spTree>
    <p:extLst>
      <p:ext uri="{BB962C8B-B14F-4D97-AF65-F5344CB8AC3E}">
        <p14:creationId xmlns:p14="http://schemas.microsoft.com/office/powerpoint/2010/main" val="241183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Philip</a:t>
            </a:r>
          </a:p>
        </p:txBody>
      </p:sp>
      <p:sp>
        <p:nvSpPr>
          <p:cNvPr id="4" name="Slide Number Placeholder 3"/>
          <p:cNvSpPr>
            <a:spLocks noGrp="1"/>
          </p:cNvSpPr>
          <p:nvPr>
            <p:ph type="sldNum" sz="quarter" idx="5"/>
          </p:nvPr>
        </p:nvSpPr>
        <p:spPr/>
        <p:txBody>
          <a:bodyPr/>
          <a:lstStyle/>
          <a:p>
            <a:fld id="{59BA5244-FF9A-AF45-9F71-B6CB49CC3E46}" type="slidenum">
              <a:rPr lang="en-GB" smtClean="0"/>
              <a:t>7</a:t>
            </a:fld>
            <a:endParaRPr lang="en-GB"/>
          </a:p>
        </p:txBody>
      </p:sp>
    </p:spTree>
    <p:extLst>
      <p:ext uri="{BB962C8B-B14F-4D97-AF65-F5344CB8AC3E}">
        <p14:creationId xmlns:p14="http://schemas.microsoft.com/office/powerpoint/2010/main" val="55422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Nadia</a:t>
            </a:r>
          </a:p>
        </p:txBody>
      </p:sp>
      <p:sp>
        <p:nvSpPr>
          <p:cNvPr id="4" name="Slide Number Placeholder 3"/>
          <p:cNvSpPr>
            <a:spLocks noGrp="1"/>
          </p:cNvSpPr>
          <p:nvPr>
            <p:ph type="sldNum" sz="quarter" idx="5"/>
          </p:nvPr>
        </p:nvSpPr>
        <p:spPr/>
        <p:txBody>
          <a:bodyPr/>
          <a:lstStyle/>
          <a:p>
            <a:fld id="{59BA5244-FF9A-AF45-9F71-B6CB49CC3E46}" type="slidenum">
              <a:rPr lang="en-GB" smtClean="0"/>
              <a:t>8</a:t>
            </a:fld>
            <a:endParaRPr lang="en-GB"/>
          </a:p>
        </p:txBody>
      </p:sp>
    </p:spTree>
    <p:extLst>
      <p:ext uri="{BB962C8B-B14F-4D97-AF65-F5344CB8AC3E}">
        <p14:creationId xmlns:p14="http://schemas.microsoft.com/office/powerpoint/2010/main" val="194757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a:t>
            </a:r>
          </a:p>
        </p:txBody>
      </p:sp>
      <p:sp>
        <p:nvSpPr>
          <p:cNvPr id="4" name="Slide Number Placeholder 3"/>
          <p:cNvSpPr>
            <a:spLocks noGrp="1"/>
          </p:cNvSpPr>
          <p:nvPr>
            <p:ph type="sldNum" sz="quarter" idx="5"/>
          </p:nvPr>
        </p:nvSpPr>
        <p:spPr/>
        <p:txBody>
          <a:bodyPr/>
          <a:lstStyle/>
          <a:p>
            <a:fld id="{59BA5244-FF9A-AF45-9F71-B6CB49CC3E46}" type="slidenum">
              <a:rPr lang="en-GB" smtClean="0"/>
              <a:t>9</a:t>
            </a:fld>
            <a:endParaRPr lang="en-GB"/>
          </a:p>
        </p:txBody>
      </p:sp>
    </p:spTree>
    <p:extLst>
      <p:ext uri="{BB962C8B-B14F-4D97-AF65-F5344CB8AC3E}">
        <p14:creationId xmlns:p14="http://schemas.microsoft.com/office/powerpoint/2010/main" val="306115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B4C851-D8E4-E14F-A774-75E2B7DFF3E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 xmlns:a16="http://schemas.microsoft.com/office/drawing/2014/main" id="{0D787935-D01C-6843-8617-DEC1450A7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 xmlns:a16="http://schemas.microsoft.com/office/drawing/2014/main" id="{4BDB3A75-9FAD-744F-A4BC-5B0FA1CCDBF8}"/>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5" name="Footer Placeholder 4">
            <a:extLst>
              <a:ext uri="{FF2B5EF4-FFF2-40B4-BE49-F238E27FC236}">
                <a16:creationId xmlns="" xmlns:a16="http://schemas.microsoft.com/office/drawing/2014/main" id="{D442C87B-5E73-604E-ABF4-4D2A036C38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B6151D6-9CAA-554A-9375-FA80B971942F}"/>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393365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C0A763-CA40-3947-8462-82EEB8EBC4D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 xmlns:a16="http://schemas.microsoft.com/office/drawing/2014/main" id="{A5012DFF-E6A2-874B-A9B8-8AFF6A92D4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0AB63F6A-E8C3-CB44-BA28-9EA2000AC4B7}"/>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5" name="Footer Placeholder 4">
            <a:extLst>
              <a:ext uri="{FF2B5EF4-FFF2-40B4-BE49-F238E27FC236}">
                <a16:creationId xmlns="" xmlns:a16="http://schemas.microsoft.com/office/drawing/2014/main" id="{99A825E4-F939-C844-9D1D-B92B1133F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AABE4C7-0EE8-CC4D-AFE1-F84A89FBCC7F}"/>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87452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9AC1664-6C2A-6240-9A07-81BD225785F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 xmlns:a16="http://schemas.microsoft.com/office/drawing/2014/main" id="{F0A0A24F-C3CD-0E45-B572-81C27970223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A058D22A-BB90-3142-85F8-0DA7F4D0ACCD}"/>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5" name="Footer Placeholder 4">
            <a:extLst>
              <a:ext uri="{FF2B5EF4-FFF2-40B4-BE49-F238E27FC236}">
                <a16:creationId xmlns="" xmlns:a16="http://schemas.microsoft.com/office/drawing/2014/main" id="{CD6F1F00-D355-8145-9279-2F8CDC5EAB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725A555-4470-2145-92A7-1DBDCBAEA990}"/>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5638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376A2F-A943-A54F-A1D9-592443F10B2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 xmlns:a16="http://schemas.microsoft.com/office/drawing/2014/main" id="{421BA094-BD03-9946-93AA-75BA49D4F4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5942413C-BF79-B341-88CE-F3FDFEDDF8EA}"/>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5" name="Footer Placeholder 4">
            <a:extLst>
              <a:ext uri="{FF2B5EF4-FFF2-40B4-BE49-F238E27FC236}">
                <a16:creationId xmlns="" xmlns:a16="http://schemas.microsoft.com/office/drawing/2014/main" id="{FDC5B88B-53F9-8443-9764-4B913C9A1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6D9FCD4-3B01-0D45-8B2C-25F7E05FEBDC}"/>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97430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7D5A96-E182-C24D-9EC6-D8DAED4249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 xmlns:a16="http://schemas.microsoft.com/office/drawing/2014/main" id="{53D91F1F-9076-3C46-842E-CE4165DF5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2794131-5326-7740-B15D-4B217B784758}"/>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5" name="Footer Placeholder 4">
            <a:extLst>
              <a:ext uri="{FF2B5EF4-FFF2-40B4-BE49-F238E27FC236}">
                <a16:creationId xmlns="" xmlns:a16="http://schemas.microsoft.com/office/drawing/2014/main" id="{936D7561-FF69-5042-B249-C44A408F2A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E2BEFD6-FA56-A849-A6ED-BCEBA1F146D5}"/>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146575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B1E5A7-3520-0B40-9F77-223E849130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 xmlns:a16="http://schemas.microsoft.com/office/drawing/2014/main" id="{BFB4D968-FBD9-A441-BC34-316EA76FCE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 xmlns:a16="http://schemas.microsoft.com/office/drawing/2014/main" id="{4AD33490-DD37-8245-8EC2-8FAF6175F8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 xmlns:a16="http://schemas.microsoft.com/office/drawing/2014/main" id="{08933949-25AF-524F-8E83-390D4765DE00}"/>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6" name="Footer Placeholder 5">
            <a:extLst>
              <a:ext uri="{FF2B5EF4-FFF2-40B4-BE49-F238E27FC236}">
                <a16:creationId xmlns="" xmlns:a16="http://schemas.microsoft.com/office/drawing/2014/main" id="{2F1FCF4A-43D6-4A4E-B4DA-3F0FE5DF44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B1F5F31-6F6E-2041-9FF8-E676A699AEA2}"/>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1079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FCE330-B5FE-2340-8A73-CF952162296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 xmlns:a16="http://schemas.microsoft.com/office/drawing/2014/main" id="{DDD16E46-DE2F-DD44-9113-C8297FD2A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634FDAD3-C965-4740-8959-415FD4564B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 xmlns:a16="http://schemas.microsoft.com/office/drawing/2014/main" id="{EE6175C6-04FA-FB45-B1B9-A1C7DA502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165A0A59-5D2E-3B43-8252-2DCD980820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 xmlns:a16="http://schemas.microsoft.com/office/drawing/2014/main" id="{9478A6F5-5312-FF42-B461-8B2501C834E5}"/>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8" name="Footer Placeholder 7">
            <a:extLst>
              <a:ext uri="{FF2B5EF4-FFF2-40B4-BE49-F238E27FC236}">
                <a16:creationId xmlns="" xmlns:a16="http://schemas.microsoft.com/office/drawing/2014/main" id="{718E9ED3-8836-EC49-B689-376A0063CF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DE511C7C-A056-CD41-A814-BC185D0EA3F9}"/>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345359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DD40D7-C00A-974D-880B-54B9061802F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 xmlns:a16="http://schemas.microsoft.com/office/drawing/2014/main" id="{C5BEB085-1660-ED44-93F7-2233416A877B}"/>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4" name="Footer Placeholder 3">
            <a:extLst>
              <a:ext uri="{FF2B5EF4-FFF2-40B4-BE49-F238E27FC236}">
                <a16:creationId xmlns="" xmlns:a16="http://schemas.microsoft.com/office/drawing/2014/main" id="{E506491A-406E-574E-9FAB-5CE2AC833E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A0BB4FE-9B08-1A4F-B4CB-C68DF9ACC720}"/>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36389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A58786C-7BAD-234C-9D65-76EEA3E9691C}"/>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3" name="Footer Placeholder 2">
            <a:extLst>
              <a:ext uri="{FF2B5EF4-FFF2-40B4-BE49-F238E27FC236}">
                <a16:creationId xmlns="" xmlns:a16="http://schemas.microsoft.com/office/drawing/2014/main" id="{BDE7977E-A912-654B-A9AC-9A11743C56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E977588A-BDCB-A34D-84CE-DBB320888C2A}"/>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233065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BBBCE-08AE-4C4A-BCAD-F205DC4644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 xmlns:a16="http://schemas.microsoft.com/office/drawing/2014/main" id="{DF4CE524-EBA9-7844-BEE5-FA9520ACF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 xmlns:a16="http://schemas.microsoft.com/office/drawing/2014/main" id="{7CD46205-8156-344C-849E-41508E694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1BE776F2-22BB-3E4C-AD53-008E7E50B1F7}"/>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6" name="Footer Placeholder 5">
            <a:extLst>
              <a:ext uri="{FF2B5EF4-FFF2-40B4-BE49-F238E27FC236}">
                <a16:creationId xmlns="" xmlns:a16="http://schemas.microsoft.com/office/drawing/2014/main" id="{88717428-8804-5842-9AA7-B0A123B1CB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84BBB25-B682-5E49-B147-4E6E8A3D7597}"/>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276655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8DC37-74C1-0D48-BC50-350BACBAA3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 xmlns:a16="http://schemas.microsoft.com/office/drawing/2014/main" id="{2D5DB8E4-98E1-F346-A147-44352E0E5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A5F514E-7FBB-AE45-AC3B-59CDB909E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31B731FD-720A-0D4A-A325-9FFA3B10FAC1}"/>
              </a:ext>
            </a:extLst>
          </p:cNvPr>
          <p:cNvSpPr>
            <a:spLocks noGrp="1"/>
          </p:cNvSpPr>
          <p:nvPr>
            <p:ph type="dt" sz="half" idx="10"/>
          </p:nvPr>
        </p:nvSpPr>
        <p:spPr/>
        <p:txBody>
          <a:bodyPr/>
          <a:lstStyle/>
          <a:p>
            <a:fld id="{4D60249E-D9AC-4043-A013-5E2CA4FD6335}" type="datetimeFigureOut">
              <a:rPr lang="en-GB" smtClean="0"/>
              <a:t>05/05/2021</a:t>
            </a:fld>
            <a:endParaRPr lang="en-GB"/>
          </a:p>
        </p:txBody>
      </p:sp>
      <p:sp>
        <p:nvSpPr>
          <p:cNvPr id="6" name="Footer Placeholder 5">
            <a:extLst>
              <a:ext uri="{FF2B5EF4-FFF2-40B4-BE49-F238E27FC236}">
                <a16:creationId xmlns="" xmlns:a16="http://schemas.microsoft.com/office/drawing/2014/main" id="{57AA4489-3D86-F447-A8FC-ACD63B3869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E3119A4-9A1D-8448-BBCD-509481AE07FF}"/>
              </a:ext>
            </a:extLst>
          </p:cNvPr>
          <p:cNvSpPr>
            <a:spLocks noGrp="1"/>
          </p:cNvSpPr>
          <p:nvPr>
            <p:ph type="sldNum" sz="quarter" idx="12"/>
          </p:nvPr>
        </p:nvSpPr>
        <p:spPr/>
        <p:txBody>
          <a:bodyPr/>
          <a:lstStyle/>
          <a:p>
            <a:fld id="{7ACB4E93-F1C5-5E40-B9F0-92ACD686C551}" type="slidenum">
              <a:rPr lang="en-GB" smtClean="0"/>
              <a:t>‹#›</a:t>
            </a:fld>
            <a:endParaRPr lang="en-GB"/>
          </a:p>
        </p:txBody>
      </p:sp>
    </p:spTree>
    <p:extLst>
      <p:ext uri="{BB962C8B-B14F-4D97-AF65-F5344CB8AC3E}">
        <p14:creationId xmlns:p14="http://schemas.microsoft.com/office/powerpoint/2010/main" val="202353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7B95475-1398-A148-8F02-6EFE7B708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 xmlns:a16="http://schemas.microsoft.com/office/drawing/2014/main" id="{B20DDAF7-0819-1C45-BCE3-2DF295C9E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BFA98582-F78B-AD4B-A63E-DF4B2DAB0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0249E-D9AC-4043-A013-5E2CA4FD6335}" type="datetimeFigureOut">
              <a:rPr lang="en-GB" smtClean="0"/>
              <a:t>05/05/2021</a:t>
            </a:fld>
            <a:endParaRPr lang="en-GB"/>
          </a:p>
        </p:txBody>
      </p:sp>
      <p:sp>
        <p:nvSpPr>
          <p:cNvPr id="5" name="Footer Placeholder 4">
            <a:extLst>
              <a:ext uri="{FF2B5EF4-FFF2-40B4-BE49-F238E27FC236}">
                <a16:creationId xmlns="" xmlns:a16="http://schemas.microsoft.com/office/drawing/2014/main" id="{10B2D665-E4EC-7D43-B61A-4B03B5888E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C3793A94-9186-F94F-A0B2-A3B41380F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4E93-F1C5-5E40-B9F0-92ACD686C551}" type="slidenum">
              <a:rPr lang="en-GB" smtClean="0"/>
              <a:t>‹#›</a:t>
            </a:fld>
            <a:endParaRPr lang="en-GB"/>
          </a:p>
        </p:txBody>
      </p:sp>
    </p:spTree>
    <p:extLst>
      <p:ext uri="{BB962C8B-B14F-4D97-AF65-F5344CB8AC3E}">
        <p14:creationId xmlns:p14="http://schemas.microsoft.com/office/powerpoint/2010/main" val="204743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C3D9D8-2C4E-9545-AE45-9B076BA6FDDA}"/>
              </a:ext>
            </a:extLst>
          </p:cNvPr>
          <p:cNvSpPr>
            <a:spLocks noGrp="1"/>
          </p:cNvSpPr>
          <p:nvPr>
            <p:ph type="ctrTitle"/>
          </p:nvPr>
        </p:nvSpPr>
        <p:spPr>
          <a:xfrm>
            <a:off x="7209446" y="1396289"/>
            <a:ext cx="4399106" cy="1325563"/>
          </a:xfrm>
        </p:spPr>
        <p:txBody>
          <a:bodyPr vert="horz" lIns="91440" tIns="45720" rIns="91440" bIns="45720" rtlCol="0" anchor="ctr">
            <a:normAutofit/>
          </a:bodyPr>
          <a:lstStyle/>
          <a:p>
            <a:pPr algn="l"/>
            <a:r>
              <a:rPr lang="en-US" sz="2800" b="1" dirty="0"/>
              <a:t>Covid-19 and Probation’s Health-Related Practice: Initial Findings</a:t>
            </a:r>
          </a:p>
        </p:txBody>
      </p:sp>
      <p:sp>
        <p:nvSpPr>
          <p:cNvPr id="11" name="Freeform: Shape 10">
            <a:extLst>
              <a:ext uri="{FF2B5EF4-FFF2-40B4-BE49-F238E27FC236}">
                <a16:creationId xmlns="" xmlns:a16="http://schemas.microsoft.com/office/drawing/2014/main"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 xmlns:a16="http://schemas.microsoft.com/office/drawing/2014/main" id="{C20C2C41-D9A8-45BE-9E21-91268EC186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 xmlns:a16="http://schemas.microsoft.com/office/drawing/2014/main"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 xmlns:a16="http://schemas.microsoft.com/office/drawing/2014/main" id="{B38B1FC8-38BF-4066-8F4A-12EEC1C1A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 xmlns:a16="http://schemas.microsoft.com/office/drawing/2014/main" id="{178B4B56-5CC4-4608-A9A9-996108D35B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055294F6-40EC-F641-B8AD-64B50C090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999497"/>
            <a:ext cx="3112094" cy="793583"/>
          </a:xfrm>
          <a:prstGeom prst="rect">
            <a:avLst/>
          </a:prstGeom>
        </p:spPr>
      </p:pic>
      <p:pic>
        <p:nvPicPr>
          <p:cNvPr id="5" name="Picture 4" descr="A picture containing text, clipart&#10;&#10;Description automatically generated">
            <a:extLst>
              <a:ext uri="{FF2B5EF4-FFF2-40B4-BE49-F238E27FC236}">
                <a16:creationId xmlns="" xmlns:a16="http://schemas.microsoft.com/office/drawing/2014/main" id="{23F9069D-46E1-7B49-B40D-2C3D0ACCDCC3}"/>
              </a:ext>
            </a:extLst>
          </p:cNvPr>
          <p:cNvPicPr>
            <a:picLocks noChangeAspect="1"/>
          </p:cNvPicPr>
          <p:nvPr/>
        </p:nvPicPr>
        <p:blipFill>
          <a:blip r:embed="rId4"/>
          <a:stretch>
            <a:fillRect/>
          </a:stretch>
        </p:blipFill>
        <p:spPr>
          <a:xfrm>
            <a:off x="459913" y="4658549"/>
            <a:ext cx="1921933" cy="1921933"/>
          </a:xfrm>
          <a:prstGeom prst="rect">
            <a:avLst/>
          </a:prstGeom>
        </p:spPr>
      </p:pic>
      <p:pic>
        <p:nvPicPr>
          <p:cNvPr id="4" name="Picture 3">
            <a:extLst>
              <a:ext uri="{FF2B5EF4-FFF2-40B4-BE49-F238E27FC236}">
                <a16:creationId xmlns="" xmlns:a16="http://schemas.microsoft.com/office/drawing/2014/main" id="{D63B45E1-365E-4C43-BA47-DDD4EA99D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390" y="3121715"/>
            <a:ext cx="1858273" cy="1881795"/>
          </a:xfrm>
          <a:prstGeom prst="rect">
            <a:avLst/>
          </a:prstGeom>
        </p:spPr>
      </p:pic>
      <p:sp>
        <p:nvSpPr>
          <p:cNvPr id="3" name="Subtitle 2">
            <a:extLst>
              <a:ext uri="{FF2B5EF4-FFF2-40B4-BE49-F238E27FC236}">
                <a16:creationId xmlns="" xmlns:a16="http://schemas.microsoft.com/office/drawing/2014/main" id="{95632023-5ADB-C94C-A2D8-9B019E9FE9A1}"/>
              </a:ext>
            </a:extLst>
          </p:cNvPr>
          <p:cNvSpPr>
            <a:spLocks noGrp="1"/>
          </p:cNvSpPr>
          <p:nvPr>
            <p:ph type="subTitle" idx="1"/>
          </p:nvPr>
        </p:nvSpPr>
        <p:spPr>
          <a:xfrm>
            <a:off x="7215004" y="2871982"/>
            <a:ext cx="4238563" cy="3181684"/>
          </a:xfrm>
        </p:spPr>
        <p:txBody>
          <a:bodyPr vert="horz" lIns="91440" tIns="45720" rIns="91440" bIns="45720" rtlCol="0" anchor="t">
            <a:normAutofit/>
          </a:bodyPr>
          <a:lstStyle/>
          <a:p>
            <a:pPr algn="l"/>
            <a:r>
              <a:rPr lang="en-US" sz="1600" dirty="0"/>
              <a:t>Dr Coral Sirdifield, University of Lincoln</a:t>
            </a:r>
          </a:p>
          <a:p>
            <a:pPr algn="l"/>
            <a:r>
              <a:rPr lang="en-US" sz="1600" dirty="0"/>
              <a:t>Dr Helen Nichols, University of Lincoln </a:t>
            </a:r>
          </a:p>
          <a:p>
            <a:pPr algn="l"/>
            <a:r>
              <a:rPr lang="en-US" sz="1600" dirty="0"/>
              <a:t>Philip, Gareth, Nadia, </a:t>
            </a:r>
            <a:r>
              <a:rPr lang="en-GB" sz="1600" dirty="0"/>
              <a:t>Jahmaine </a:t>
            </a:r>
            <a:r>
              <a:rPr lang="en-US" sz="1600" dirty="0" smtClean="0"/>
              <a:t>(</a:t>
            </a:r>
            <a:r>
              <a:rPr lang="en-US" sz="1600" dirty="0"/>
              <a:t>Revolving Doors Agency)</a:t>
            </a:r>
          </a:p>
          <a:p>
            <a:pPr indent="-228600" algn="l">
              <a:buFont typeface="Arial" panose="020B0604020202020204" pitchFamily="34" charset="0"/>
              <a:buChar char="•"/>
            </a:pPr>
            <a:endParaRPr lang="en-US" sz="1800" dirty="0"/>
          </a:p>
        </p:txBody>
      </p:sp>
      <p:sp>
        <p:nvSpPr>
          <p:cNvPr id="7" name="Rectangle 6"/>
          <p:cNvSpPr/>
          <p:nvPr/>
        </p:nvSpPr>
        <p:spPr>
          <a:xfrm>
            <a:off x="3635332" y="6045197"/>
            <a:ext cx="8358548" cy="584775"/>
          </a:xfrm>
          <a:prstGeom prst="rect">
            <a:avLst/>
          </a:prstGeom>
        </p:spPr>
        <p:txBody>
          <a:bodyPr wrap="square">
            <a:spAutoFit/>
          </a:bodyPr>
          <a:lstStyle/>
          <a:p>
            <a:r>
              <a:rPr lang="en-GB" sz="1600" dirty="0">
                <a:latin typeface="Arial" panose="020B0604020202020204" pitchFamily="34" charset="0"/>
                <a:ea typeface="Calibri" panose="020F0502020204030204" pitchFamily="34" charset="0"/>
              </a:rPr>
              <a:t>This research is funded by the Economic &amp; Social Research Council (ESRC), as part of UK Research &amp; Innovation’s rapid response to Covid-19</a:t>
            </a:r>
            <a:endParaRPr lang="en-GB" sz="1600" dirty="0"/>
          </a:p>
        </p:txBody>
      </p:sp>
    </p:spTree>
    <p:extLst>
      <p:ext uri="{BB962C8B-B14F-4D97-AF65-F5344CB8AC3E}">
        <p14:creationId xmlns:p14="http://schemas.microsoft.com/office/powerpoint/2010/main" val="3465711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 xmlns:a16="http://schemas.microsoft.com/office/drawing/2014/main" id="{B1C6FC6A-7193-A449-965B-4C4CD2BA250C}"/>
              </a:ext>
            </a:extLst>
          </p:cNvPr>
          <p:cNvSpPr/>
          <p:nvPr/>
        </p:nvSpPr>
        <p:spPr>
          <a:xfrm>
            <a:off x="838200" y="1005840"/>
            <a:ext cx="4334000" cy="37329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bg1"/>
                </a:solidFill>
              </a:rPr>
              <a:t>“Remote contact with service users has had an impact in the nature of the intervention being delivered. For some service users who are in abusive relationships, it has not been appropriate to deliver healthy relationship work remotely for example. In addition, with the Mental Health Treatment requirement, some female service users have not felt comfortable discussing their mental health whilst at home around family members for example” </a:t>
            </a:r>
          </a:p>
        </p:txBody>
      </p:sp>
      <p:sp>
        <p:nvSpPr>
          <p:cNvPr id="5" name="Rounded Rectangular Callout 4">
            <a:extLst>
              <a:ext uri="{FF2B5EF4-FFF2-40B4-BE49-F238E27FC236}">
                <a16:creationId xmlns="" xmlns:a16="http://schemas.microsoft.com/office/drawing/2014/main" id="{C2F872E3-2ADF-FE4E-976F-7634889C0026}"/>
              </a:ext>
            </a:extLst>
          </p:cNvPr>
          <p:cNvSpPr/>
          <p:nvPr/>
        </p:nvSpPr>
        <p:spPr>
          <a:xfrm>
            <a:off x="6598920" y="1203960"/>
            <a:ext cx="3917843" cy="35348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solidFill>
                  <a:schemeClr val="bg1"/>
                </a:solidFill>
              </a:rPr>
              <a:t>“For some the use of technology is alien to them and they would prefer speaking to someone in person”</a:t>
            </a:r>
          </a:p>
        </p:txBody>
      </p:sp>
    </p:spTree>
    <p:extLst>
      <p:ext uri="{BB962C8B-B14F-4D97-AF65-F5344CB8AC3E}">
        <p14:creationId xmlns:p14="http://schemas.microsoft.com/office/powerpoint/2010/main" val="364720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288A09E-A4F5-4146-8507-D875007F2302}"/>
              </a:ext>
            </a:extLst>
          </p:cNvPr>
          <p:cNvSpPr>
            <a:spLocks noGrp="1"/>
          </p:cNvSpPr>
          <p:nvPr>
            <p:ph type="title"/>
          </p:nvPr>
        </p:nvSpPr>
        <p:spPr>
          <a:xfrm>
            <a:off x="686834" y="1153572"/>
            <a:ext cx="3200400" cy="4461163"/>
          </a:xfrm>
        </p:spPr>
        <p:txBody>
          <a:bodyPr>
            <a:normAutofit/>
          </a:bodyPr>
          <a:lstStyle/>
          <a:p>
            <a:r>
              <a:rPr lang="en-GB">
                <a:solidFill>
                  <a:srgbClr val="FFFFFF"/>
                </a:solidFill>
              </a:rPr>
              <a:t>Compliance and Engagement</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421CFBF8-4779-AC41-97B5-4347BCA16038}"/>
              </a:ext>
            </a:extLst>
          </p:cNvPr>
          <p:cNvSpPr>
            <a:spLocks noGrp="1"/>
          </p:cNvSpPr>
          <p:nvPr>
            <p:ph idx="1"/>
          </p:nvPr>
        </p:nvSpPr>
        <p:spPr>
          <a:xfrm>
            <a:off x="4447308" y="591344"/>
            <a:ext cx="6906491" cy="5585619"/>
          </a:xfrm>
        </p:spPr>
        <p:txBody>
          <a:bodyPr anchor="ctr">
            <a:normAutofit/>
          </a:bodyPr>
          <a:lstStyle/>
          <a:p>
            <a:pPr marL="0" indent="0">
              <a:buNone/>
            </a:pPr>
            <a:r>
              <a:rPr lang="en-GB" sz="1800" b="1" dirty="0"/>
              <a:t>Remote appointments</a:t>
            </a:r>
          </a:p>
          <a:p>
            <a:pPr marL="0" indent="0">
              <a:buNone/>
            </a:pPr>
            <a:endParaRPr lang="en-GB" sz="1800" dirty="0"/>
          </a:p>
          <a:p>
            <a:pPr marL="285750" lvl="0" indent="-285750"/>
            <a:r>
              <a:rPr lang="en-GB" sz="1800" dirty="0"/>
              <a:t>Are preferable for some</a:t>
            </a:r>
          </a:p>
          <a:p>
            <a:pPr marL="285750" lvl="0" indent="-285750"/>
            <a:r>
              <a:rPr lang="en-GB" sz="1800" dirty="0"/>
              <a:t>Improve some people's compliance and honest engagement with probation – supports rehabilitation and ability to provide more tailored support</a:t>
            </a:r>
          </a:p>
          <a:p>
            <a:pPr marL="285750" lvl="0" indent="-285750"/>
            <a:r>
              <a:rPr lang="en-GB" sz="1800" dirty="0"/>
              <a:t>Enable open discussion of health issues for some, and disable discussion of health issues for others</a:t>
            </a:r>
          </a:p>
          <a:p>
            <a:pPr marL="285750" lvl="0" indent="-285750"/>
            <a:r>
              <a:rPr lang="en-GB" sz="1800" dirty="0"/>
              <a:t>May lead to superficial engagement with probation</a:t>
            </a:r>
          </a:p>
          <a:p>
            <a:pPr marL="285750" lvl="0" indent="-285750"/>
            <a:r>
              <a:rPr lang="en-GB" sz="1800" dirty="0"/>
              <a:t>May mean that some are reluctant to access health services</a:t>
            </a:r>
          </a:p>
          <a:p>
            <a:pPr marL="0" indent="0">
              <a:buNone/>
            </a:pPr>
            <a:endParaRPr lang="en-GB" sz="2400" dirty="0"/>
          </a:p>
        </p:txBody>
      </p:sp>
    </p:spTree>
    <p:extLst>
      <p:ext uri="{BB962C8B-B14F-4D97-AF65-F5344CB8AC3E}">
        <p14:creationId xmlns:p14="http://schemas.microsoft.com/office/powerpoint/2010/main" val="1662148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 xmlns:a16="http://schemas.microsoft.com/office/drawing/2014/main" id="{A77AA1F0-5307-8E45-98CD-49B75DB02F44}"/>
              </a:ext>
            </a:extLst>
          </p:cNvPr>
          <p:cNvSpPr/>
          <p:nvPr/>
        </p:nvSpPr>
        <p:spPr>
          <a:xfrm>
            <a:off x="1522837" y="504568"/>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“For some service users virtual meetings have been easier for them, in particular if their mobility is affected or if they live some distance from town/offices etc.  Some service users feel more comfortable having discussions with professionals whilst sitting in their own familiar surroundings rather than in a sterile office environment”</a:t>
            </a:r>
          </a:p>
        </p:txBody>
      </p:sp>
      <p:sp>
        <p:nvSpPr>
          <p:cNvPr id="5" name="Rounded Rectangular Callout 4">
            <a:extLst>
              <a:ext uri="{FF2B5EF4-FFF2-40B4-BE49-F238E27FC236}">
                <a16:creationId xmlns="" xmlns:a16="http://schemas.microsoft.com/office/drawing/2014/main" id="{49113E58-EB4A-1543-9D3D-E188DE536653}"/>
              </a:ext>
            </a:extLst>
          </p:cNvPr>
          <p:cNvSpPr/>
          <p:nvPr/>
        </p:nvSpPr>
        <p:spPr>
          <a:xfrm>
            <a:off x="7172201" y="504568"/>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“Compliance has improved in relation to attending appointments remotely rather than the offender having to travel to attend a face to face appointment”</a:t>
            </a:r>
          </a:p>
        </p:txBody>
      </p:sp>
      <p:sp>
        <p:nvSpPr>
          <p:cNvPr id="6" name="Rounded Rectangular Callout 5">
            <a:extLst>
              <a:ext uri="{FF2B5EF4-FFF2-40B4-BE49-F238E27FC236}">
                <a16:creationId xmlns="" xmlns:a16="http://schemas.microsoft.com/office/drawing/2014/main" id="{54C879A9-4539-0940-85AA-C7A919139407}"/>
              </a:ext>
            </a:extLst>
          </p:cNvPr>
          <p:cNvSpPr/>
          <p:nvPr/>
        </p:nvSpPr>
        <p:spPr>
          <a:xfrm>
            <a:off x="7172201" y="3733800"/>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“One of my cases is not going to the doctors as he knows they are strained and that things may be delayed due to the pandemic. Another one of my cases has increased anxiety during the pandemic and is reluctant to call the doctors”</a:t>
            </a:r>
          </a:p>
        </p:txBody>
      </p:sp>
      <p:sp>
        <p:nvSpPr>
          <p:cNvPr id="7" name="Rounded Rectangular Callout 6">
            <a:extLst>
              <a:ext uri="{FF2B5EF4-FFF2-40B4-BE49-F238E27FC236}">
                <a16:creationId xmlns="" xmlns:a16="http://schemas.microsoft.com/office/drawing/2014/main" id="{2C84B9F0-BD6E-F242-8C2D-7A2D70AA4B6D}"/>
              </a:ext>
            </a:extLst>
          </p:cNvPr>
          <p:cNvSpPr/>
          <p:nvPr/>
        </p:nvSpPr>
        <p:spPr>
          <a:xfrm>
            <a:off x="1522837" y="3733800"/>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“Some feel that when appointments are not face to face, they are less serious, more relaxed. This can be both positive and negative – can bring less true engagement, can bring more openness and willingness to share”</a:t>
            </a:r>
          </a:p>
        </p:txBody>
      </p:sp>
    </p:spTree>
    <p:extLst>
      <p:ext uri="{BB962C8B-B14F-4D97-AF65-F5344CB8AC3E}">
        <p14:creationId xmlns:p14="http://schemas.microsoft.com/office/powerpoint/2010/main" val="3270626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3943F3F-460E-2E4A-8EFA-92AADBAAEC41}"/>
              </a:ext>
            </a:extLst>
          </p:cNvPr>
          <p:cNvSpPr>
            <a:spLocks noGrp="1"/>
          </p:cNvSpPr>
          <p:nvPr>
            <p:ph type="title"/>
          </p:nvPr>
        </p:nvSpPr>
        <p:spPr>
          <a:xfrm>
            <a:off x="686834" y="1153572"/>
            <a:ext cx="3200400" cy="4461163"/>
          </a:xfrm>
        </p:spPr>
        <p:txBody>
          <a:bodyPr>
            <a:normAutofit/>
          </a:bodyPr>
          <a:lstStyle/>
          <a:p>
            <a:r>
              <a:rPr lang="en-GB">
                <a:solidFill>
                  <a:srgbClr val="FFFFFF"/>
                </a:solidFill>
              </a:rPr>
              <a:t>Partnerships and Service Access</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E97372FB-6978-C94D-8A77-D1CF09E9E144}"/>
              </a:ext>
            </a:extLst>
          </p:cNvPr>
          <p:cNvSpPr>
            <a:spLocks noGrp="1"/>
          </p:cNvSpPr>
          <p:nvPr>
            <p:ph idx="1"/>
          </p:nvPr>
        </p:nvSpPr>
        <p:spPr>
          <a:xfrm>
            <a:off x="4447308" y="591344"/>
            <a:ext cx="6906491" cy="5585619"/>
          </a:xfrm>
        </p:spPr>
        <p:txBody>
          <a:bodyPr anchor="ctr">
            <a:normAutofit/>
          </a:bodyPr>
          <a:lstStyle/>
          <a:p>
            <a:pPr marL="0" indent="0">
              <a:buNone/>
            </a:pPr>
            <a:r>
              <a:rPr lang="en-GB" sz="1800" b="1" dirty="0"/>
              <a:t>Availability and Accessibility</a:t>
            </a:r>
          </a:p>
          <a:p>
            <a:endParaRPr lang="en-GB" sz="1800" dirty="0"/>
          </a:p>
          <a:p>
            <a:pPr marL="285750" lvl="0" indent="-285750"/>
            <a:r>
              <a:rPr lang="en-GB" sz="1800" dirty="0"/>
              <a:t>Some services unaffected</a:t>
            </a:r>
          </a:p>
          <a:p>
            <a:pPr marL="285750" lvl="0" indent="-285750"/>
            <a:r>
              <a:rPr lang="en-GB" sz="1800" dirty="0"/>
              <a:t>Delays and difficulties accessing mental health services, substance misuse services, social care assessments, and GPs</a:t>
            </a:r>
          </a:p>
          <a:p>
            <a:pPr marL="285750" lvl="0" indent="-285750"/>
            <a:r>
              <a:rPr lang="en-GB" sz="1800" dirty="0"/>
              <a:t>Unable to offer health support from partner agencies in probation offices</a:t>
            </a:r>
          </a:p>
          <a:p>
            <a:pPr marL="285750" lvl="0" indent="-285750"/>
            <a:r>
              <a:rPr lang="en-GB" sz="1800" dirty="0"/>
              <a:t>Negative impact on CSTRs – availability and efficacy</a:t>
            </a:r>
          </a:p>
          <a:p>
            <a:pPr marL="285750" lvl="0" indent="-285750"/>
            <a:r>
              <a:rPr lang="en-GB" sz="1800" dirty="0"/>
              <a:t>Some reports of service access remaining good</a:t>
            </a:r>
          </a:p>
          <a:p>
            <a:pPr marL="285750" lvl="0" indent="-285750"/>
            <a:r>
              <a:rPr lang="en-GB" sz="1800" dirty="0"/>
              <a:t>Improved access to some services e.g. accommodation and prescriptions</a:t>
            </a:r>
          </a:p>
          <a:p>
            <a:endParaRPr lang="en-GB" sz="2400" dirty="0"/>
          </a:p>
        </p:txBody>
      </p:sp>
    </p:spTree>
    <p:extLst>
      <p:ext uri="{BB962C8B-B14F-4D97-AF65-F5344CB8AC3E}">
        <p14:creationId xmlns:p14="http://schemas.microsoft.com/office/powerpoint/2010/main" val="2804108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 xmlns:a16="http://schemas.microsoft.com/office/drawing/2014/main" id="{77E0ACDE-BEFD-F044-AEDB-77F129F229B0}"/>
              </a:ext>
            </a:extLst>
          </p:cNvPr>
          <p:cNvSpPr/>
          <p:nvPr/>
        </p:nvSpPr>
        <p:spPr>
          <a:xfrm>
            <a:off x="7844481" y="3733800"/>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 often deal with housing issues and the pandemic has meant that local councils are housing more service users in emergency accommodation meaning that more people are being supported into temporary accommodation than I have seen before”</a:t>
            </a:r>
          </a:p>
        </p:txBody>
      </p:sp>
      <p:sp>
        <p:nvSpPr>
          <p:cNvPr id="5" name="Rounded Rectangular Callout 4">
            <a:extLst>
              <a:ext uri="{FF2B5EF4-FFF2-40B4-BE49-F238E27FC236}">
                <a16:creationId xmlns="" xmlns:a16="http://schemas.microsoft.com/office/drawing/2014/main" id="{30960DFF-EFE6-BE46-85AB-3C51B429FC79}"/>
              </a:ext>
            </a:extLst>
          </p:cNvPr>
          <p:cNvSpPr/>
          <p:nvPr/>
        </p:nvSpPr>
        <p:spPr>
          <a:xfrm>
            <a:off x="850557" y="3733800"/>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 have had difficulty in getting hold of some GPs over the phone and have had service users tell me that they are having trouble obtaining GP appointments”</a:t>
            </a:r>
          </a:p>
          <a:p>
            <a:endParaRPr lang="en-GB" sz="1400" i="1" dirty="0"/>
          </a:p>
          <a:p>
            <a:pPr algn="ctr"/>
            <a:r>
              <a:rPr lang="en-GB" sz="1400" i="1" dirty="0">
                <a:solidFill>
                  <a:schemeClr val="bg1"/>
                </a:solidFill>
              </a:rPr>
              <a:t>“Interventions provided by partners have generally suffered due to the pandemic. Assessments, by social care for instance, are generally done remotely”</a:t>
            </a:r>
          </a:p>
        </p:txBody>
      </p:sp>
      <p:sp>
        <p:nvSpPr>
          <p:cNvPr id="6" name="Rounded Rectangular Callout 5">
            <a:extLst>
              <a:ext uri="{FF2B5EF4-FFF2-40B4-BE49-F238E27FC236}">
                <a16:creationId xmlns="" xmlns:a16="http://schemas.microsoft.com/office/drawing/2014/main" id="{4AB35F8A-A61A-994C-9888-CA4D82C0CC8A}"/>
              </a:ext>
            </a:extLst>
          </p:cNvPr>
          <p:cNvSpPr/>
          <p:nvPr/>
        </p:nvSpPr>
        <p:spPr>
          <a:xfrm>
            <a:off x="4347519" y="599661"/>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“There has been little change.  If I have contact with healthcare agencies, this has usually been via telephone and email and this has not altered”</a:t>
            </a:r>
          </a:p>
        </p:txBody>
      </p:sp>
    </p:spTree>
    <p:extLst>
      <p:ext uri="{BB962C8B-B14F-4D97-AF65-F5344CB8AC3E}">
        <p14:creationId xmlns:p14="http://schemas.microsoft.com/office/powerpoint/2010/main" val="3378738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B606B12A-7D9F-0845-BA0E-8D7E0D6A43DE}"/>
              </a:ext>
            </a:extLst>
          </p:cNvPr>
          <p:cNvSpPr>
            <a:spLocks noGrp="1"/>
          </p:cNvSpPr>
          <p:nvPr>
            <p:ph idx="1"/>
          </p:nvPr>
        </p:nvSpPr>
        <p:spPr>
          <a:xfrm>
            <a:off x="4447308" y="675861"/>
            <a:ext cx="6906491" cy="5501102"/>
          </a:xfrm>
        </p:spPr>
        <p:txBody>
          <a:bodyPr anchor="ctr">
            <a:normAutofit/>
          </a:bodyPr>
          <a:lstStyle/>
          <a:p>
            <a:pPr marL="0" indent="0">
              <a:buNone/>
            </a:pPr>
            <a:r>
              <a:rPr lang="en-GB" sz="1600" b="1" dirty="0"/>
              <a:t>Community Sentence Treatment Requirements</a:t>
            </a:r>
          </a:p>
          <a:p>
            <a:pPr marL="285750" indent="-285750"/>
            <a:endParaRPr lang="en-GB" sz="1600" dirty="0"/>
          </a:p>
          <a:p>
            <a:pPr marL="285750" indent="-285750"/>
            <a:r>
              <a:rPr lang="en-GB" sz="1600" dirty="0"/>
              <a:t>Drug and alcohol testing and unpaid work placements unavailable – negative impact on quality of and ability to complete Community Sentence Treatment Requirements</a:t>
            </a:r>
          </a:p>
          <a:p>
            <a:endParaRPr lang="en-GB" sz="1600" dirty="0"/>
          </a:p>
          <a:p>
            <a:endParaRPr lang="en-GB" sz="1600" dirty="0"/>
          </a:p>
          <a:p>
            <a:pPr marL="0" indent="0">
              <a:buNone/>
            </a:pPr>
            <a:r>
              <a:rPr lang="en-GB" sz="1600" b="1" dirty="0"/>
              <a:t>Communication</a:t>
            </a:r>
          </a:p>
          <a:p>
            <a:endParaRPr lang="en-GB" sz="1600" dirty="0"/>
          </a:p>
          <a:p>
            <a:pPr marL="285750" lvl="0" indent="-285750"/>
            <a:r>
              <a:rPr lang="en-GB" sz="1600" dirty="0"/>
              <a:t>Inter-agency communication has been challenging, with people needing to adapt and not always having access to or understanding of technology</a:t>
            </a:r>
          </a:p>
          <a:p>
            <a:pPr marL="285750" lvl="0" indent="-285750"/>
            <a:r>
              <a:rPr lang="en-GB" sz="1600" dirty="0"/>
              <a:t>Use of online platforms such as Teams is something that staff would like to continue</a:t>
            </a:r>
          </a:p>
          <a:p>
            <a:pPr marL="0" indent="0">
              <a:buNone/>
            </a:pPr>
            <a:endParaRPr lang="en-GB" sz="2000" dirty="0"/>
          </a:p>
        </p:txBody>
      </p:sp>
      <p:sp>
        <p:nvSpPr>
          <p:cNvPr id="9" name="Rounded Rectangular Callout 8">
            <a:extLst>
              <a:ext uri="{FF2B5EF4-FFF2-40B4-BE49-F238E27FC236}">
                <a16:creationId xmlns="" xmlns:a16="http://schemas.microsoft.com/office/drawing/2014/main" id="{0BDCD2DE-4E11-A641-9394-EC027D196E0C}"/>
              </a:ext>
            </a:extLst>
          </p:cNvPr>
          <p:cNvSpPr/>
          <p:nvPr/>
        </p:nvSpPr>
        <p:spPr>
          <a:xfrm>
            <a:off x="152400" y="2455479"/>
            <a:ext cx="2501348" cy="17731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“Working with partnership agencies in my experience has in fact improved. Teams meetings has meant it is easier to get people round a table and resolve issues sooner. I find this new way of working works better than previously”</a:t>
            </a:r>
          </a:p>
        </p:txBody>
      </p:sp>
      <p:sp>
        <p:nvSpPr>
          <p:cNvPr id="11" name="Rounded Rectangular Callout 10">
            <a:extLst>
              <a:ext uri="{FF2B5EF4-FFF2-40B4-BE49-F238E27FC236}">
                <a16:creationId xmlns="" xmlns:a16="http://schemas.microsoft.com/office/drawing/2014/main" id="{E0F0371A-79A0-294B-ADE6-BE21541E676B}"/>
              </a:ext>
            </a:extLst>
          </p:cNvPr>
          <p:cNvSpPr/>
          <p:nvPr/>
        </p:nvSpPr>
        <p:spPr>
          <a:xfrm>
            <a:off x="152400" y="314098"/>
            <a:ext cx="2501348" cy="17731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“UPW has dramatically scaled down what is available, RAR activities are often hard to complete remotely and programmes often have long waits due to them having to be conducted on a one to one basis currently”</a:t>
            </a:r>
          </a:p>
        </p:txBody>
      </p:sp>
      <p:sp>
        <p:nvSpPr>
          <p:cNvPr id="13" name="Rounded Rectangular Callout 12">
            <a:extLst>
              <a:ext uri="{FF2B5EF4-FFF2-40B4-BE49-F238E27FC236}">
                <a16:creationId xmlns="" xmlns:a16="http://schemas.microsoft.com/office/drawing/2014/main" id="{4D572F44-6CBD-054E-9ED6-1F33E88F4908}"/>
              </a:ext>
            </a:extLst>
          </p:cNvPr>
          <p:cNvSpPr/>
          <p:nvPr/>
        </p:nvSpPr>
        <p:spPr>
          <a:xfrm>
            <a:off x="152400" y="4596860"/>
            <a:ext cx="2501348" cy="17731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“Communication between agencies has generally been good but the work done with service users has suffered”</a:t>
            </a:r>
          </a:p>
        </p:txBody>
      </p:sp>
    </p:spTree>
    <p:extLst>
      <p:ext uri="{BB962C8B-B14F-4D97-AF65-F5344CB8AC3E}">
        <p14:creationId xmlns:p14="http://schemas.microsoft.com/office/powerpoint/2010/main" val="81136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 xmlns:a16="http://schemas.microsoft.com/office/drawing/2014/main" id="{C2554CA6-288E-4202-BC52-2E5A8F0C0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142A314-73B9-434B-A65C-08340CE2AD25}"/>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Digital </a:t>
            </a:r>
            <a:r>
              <a:rPr lang="en-GB" dirty="0" smtClean="0">
                <a:solidFill>
                  <a:srgbClr val="FFFFFF"/>
                </a:solidFill>
              </a:rPr>
              <a:t>Capability and Access</a:t>
            </a:r>
            <a:endParaRPr lang="en-GB" dirty="0">
              <a:solidFill>
                <a:srgbClr val="FFFFFF"/>
              </a:solidFill>
            </a:endParaRPr>
          </a:p>
        </p:txBody>
      </p:sp>
      <p:sp>
        <p:nvSpPr>
          <p:cNvPr id="17" name="Arc 11">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847B9477-A17D-B64B-8180-A5F6611B1355}"/>
              </a:ext>
            </a:extLst>
          </p:cNvPr>
          <p:cNvSpPr>
            <a:spLocks noGrp="1"/>
          </p:cNvSpPr>
          <p:nvPr>
            <p:ph idx="1"/>
          </p:nvPr>
        </p:nvSpPr>
        <p:spPr>
          <a:xfrm>
            <a:off x="5370153" y="1526033"/>
            <a:ext cx="5911799" cy="5121902"/>
          </a:xfrm>
        </p:spPr>
        <p:txBody>
          <a:bodyPr>
            <a:normAutofit/>
          </a:bodyPr>
          <a:lstStyle/>
          <a:p>
            <a:pPr marL="0" indent="0">
              <a:lnSpc>
                <a:spcPct val="100000"/>
              </a:lnSpc>
              <a:buNone/>
            </a:pPr>
            <a:r>
              <a:rPr lang="en-GB" sz="1400" dirty="0"/>
              <a:t>Many of the themes are underpinned by ideas around digital </a:t>
            </a:r>
            <a:r>
              <a:rPr lang="en-GB" sz="1400" dirty="0" smtClean="0"/>
              <a:t>capability and access:</a:t>
            </a:r>
            <a:endParaRPr lang="en-GB" sz="1400" dirty="0"/>
          </a:p>
          <a:p>
            <a:pPr>
              <a:lnSpc>
                <a:spcPct val="100000"/>
              </a:lnSpc>
            </a:pPr>
            <a:endParaRPr lang="en-GB" sz="1400" dirty="0"/>
          </a:p>
          <a:p>
            <a:pPr marL="285750" indent="-285750">
              <a:lnSpc>
                <a:spcPct val="100000"/>
              </a:lnSpc>
            </a:pPr>
            <a:r>
              <a:rPr lang="en-GB" sz="1400" dirty="0"/>
              <a:t>Technology has facilitated inter-agency communication throughout the pandemic, and saved on travel time for staff. However, not all agencies have access to the same platforms, and staff have had to adapt to this way of working</a:t>
            </a:r>
          </a:p>
          <a:p>
            <a:pPr>
              <a:lnSpc>
                <a:spcPct val="100000"/>
              </a:lnSpc>
            </a:pPr>
            <a:endParaRPr lang="en-GB" sz="1400" dirty="0"/>
          </a:p>
          <a:p>
            <a:pPr marL="285750" indent="-285750">
              <a:lnSpc>
                <a:spcPct val="100000"/>
              </a:lnSpc>
            </a:pPr>
            <a:r>
              <a:rPr lang="en-GB" sz="1400" dirty="0"/>
              <a:t>Technology has enabled staff to access training online</a:t>
            </a:r>
          </a:p>
          <a:p>
            <a:pPr marL="285750" indent="-285750">
              <a:lnSpc>
                <a:spcPct val="100000"/>
              </a:lnSpc>
            </a:pPr>
            <a:endParaRPr lang="en-GB" sz="1400" dirty="0"/>
          </a:p>
          <a:p>
            <a:pPr marL="285750" indent="-285750">
              <a:lnSpc>
                <a:spcPct val="100000"/>
              </a:lnSpc>
            </a:pPr>
            <a:r>
              <a:rPr lang="en-GB" sz="1400" dirty="0"/>
              <a:t>Staff perceive the response to remote appointments as mixed – they work well in some circumstances, but are less effective in others. This is influenced by several factors, including digital capability:</a:t>
            </a:r>
          </a:p>
          <a:p>
            <a:pPr marL="742950" lvl="1" indent="-285750">
              <a:lnSpc>
                <a:spcPct val="100000"/>
              </a:lnSpc>
            </a:pPr>
            <a:r>
              <a:rPr lang="en-GB" sz="1400" dirty="0"/>
              <a:t>Some people under supervision engage well via the phone or video calls</a:t>
            </a:r>
          </a:p>
          <a:p>
            <a:pPr marL="742950" lvl="1" indent="-285750">
              <a:lnSpc>
                <a:spcPct val="100000"/>
              </a:lnSpc>
            </a:pPr>
            <a:r>
              <a:rPr lang="en-GB" sz="1400" dirty="0"/>
              <a:t>For others, lack of phone credit, and/or lack of access to or understanding of technology (including prevention due to license conditions) has formed a barrier to accessing support via probation and health agencies</a:t>
            </a:r>
          </a:p>
          <a:p>
            <a:pPr marL="0" indent="0">
              <a:buNone/>
            </a:pPr>
            <a:endParaRPr lang="en-GB" sz="900" dirty="0"/>
          </a:p>
        </p:txBody>
      </p:sp>
    </p:spTree>
    <p:extLst>
      <p:ext uri="{BB962C8B-B14F-4D97-AF65-F5344CB8AC3E}">
        <p14:creationId xmlns:p14="http://schemas.microsoft.com/office/powerpoint/2010/main" val="343763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C40B716-9A5B-B441-9DB3-83637844F44B}"/>
              </a:ext>
            </a:extLst>
          </p:cNvPr>
          <p:cNvSpPr>
            <a:spLocks noGrp="1"/>
          </p:cNvSpPr>
          <p:nvPr>
            <p:ph type="title"/>
          </p:nvPr>
        </p:nvSpPr>
        <p:spPr>
          <a:xfrm>
            <a:off x="686834" y="1153572"/>
            <a:ext cx="3200400" cy="4461163"/>
          </a:xfrm>
        </p:spPr>
        <p:txBody>
          <a:bodyPr>
            <a:normAutofit/>
          </a:bodyPr>
          <a:lstStyle/>
          <a:p>
            <a:r>
              <a:rPr lang="en-GB">
                <a:solidFill>
                  <a:srgbClr val="FFFFFF"/>
                </a:solidFill>
              </a:rPr>
              <a:t>Impact on Health</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CC2D769F-D5B2-364A-AB38-FBC6CA896D7A}"/>
              </a:ext>
            </a:extLst>
          </p:cNvPr>
          <p:cNvSpPr>
            <a:spLocks noGrp="1"/>
          </p:cNvSpPr>
          <p:nvPr>
            <p:ph idx="1"/>
          </p:nvPr>
        </p:nvSpPr>
        <p:spPr>
          <a:xfrm>
            <a:off x="4447308" y="591344"/>
            <a:ext cx="6906491" cy="5585619"/>
          </a:xfrm>
        </p:spPr>
        <p:txBody>
          <a:bodyPr anchor="ctr">
            <a:normAutofit/>
          </a:bodyPr>
          <a:lstStyle/>
          <a:p>
            <a:pPr marL="285750" lvl="0" indent="-285750">
              <a:lnSpc>
                <a:spcPct val="100000"/>
              </a:lnSpc>
            </a:pPr>
            <a:r>
              <a:rPr lang="en-GB" sz="1600" dirty="0"/>
              <a:t>The response to the pandemic is perceived to have had a number of negative impacts on the health and welfare of people under supervision including increased isolation, loneliness, anxiety, sleep problems, loss of employment, financial difficulties, lack of exercise, and lack of motivation </a:t>
            </a:r>
          </a:p>
          <a:p>
            <a:pPr lvl="0">
              <a:lnSpc>
                <a:spcPct val="100000"/>
              </a:lnSpc>
            </a:pPr>
            <a:endParaRPr lang="en-GB" sz="1600" dirty="0"/>
          </a:p>
          <a:p>
            <a:pPr marL="285750" lvl="0" indent="-285750">
              <a:lnSpc>
                <a:spcPct val="100000"/>
              </a:lnSpc>
            </a:pPr>
            <a:r>
              <a:rPr lang="en-GB" sz="1600" dirty="0"/>
              <a:t>Delays in access to services can have a negative impact on health and rehabilitation due to limited options, increase risk, and can lead to people engaging in behaviour that is harmful to their health</a:t>
            </a:r>
          </a:p>
          <a:p>
            <a:pPr lvl="0">
              <a:lnSpc>
                <a:spcPct val="100000"/>
              </a:lnSpc>
            </a:pPr>
            <a:endParaRPr lang="en-GB" sz="1600" dirty="0"/>
          </a:p>
          <a:p>
            <a:pPr marL="285750" lvl="0" indent="-285750">
              <a:lnSpc>
                <a:spcPct val="100000"/>
              </a:lnSpc>
            </a:pPr>
            <a:r>
              <a:rPr lang="en-GB" sz="1600" dirty="0"/>
              <a:t>The full extent of the health impact is not yet known</a:t>
            </a:r>
          </a:p>
          <a:p>
            <a:pPr lvl="0">
              <a:lnSpc>
                <a:spcPct val="100000"/>
              </a:lnSpc>
            </a:pPr>
            <a:endParaRPr lang="en-GB" sz="1600" dirty="0"/>
          </a:p>
          <a:p>
            <a:pPr marL="285750" lvl="0" indent="-285750">
              <a:lnSpc>
                <a:spcPct val="100000"/>
              </a:lnSpc>
            </a:pPr>
            <a:r>
              <a:rPr lang="en-GB" sz="1600" dirty="0"/>
              <a:t>Remote appointments with probation and healthcare may benefit mental health in some cases, and negatively affect it in others</a:t>
            </a:r>
          </a:p>
          <a:p>
            <a:pPr lvl="0">
              <a:lnSpc>
                <a:spcPct val="100000"/>
              </a:lnSpc>
            </a:pPr>
            <a:endParaRPr lang="en-GB" sz="1600" dirty="0"/>
          </a:p>
          <a:p>
            <a:pPr marL="285750" lvl="0" indent="-285750">
              <a:lnSpc>
                <a:spcPct val="100000"/>
              </a:lnSpc>
            </a:pPr>
            <a:r>
              <a:rPr lang="en-GB" sz="1600" dirty="0"/>
              <a:t>Staff report a wide range of social groups as being the most impacted by the pandemic, and the extent of the impact is influenced by individuals’ circumstances prior to the pandemic</a:t>
            </a:r>
          </a:p>
          <a:p>
            <a:pPr marL="0" indent="0">
              <a:buNone/>
            </a:pPr>
            <a:endParaRPr lang="en-GB" sz="1800" dirty="0"/>
          </a:p>
        </p:txBody>
      </p:sp>
    </p:spTree>
    <p:extLst>
      <p:ext uri="{BB962C8B-B14F-4D97-AF65-F5344CB8AC3E}">
        <p14:creationId xmlns:p14="http://schemas.microsoft.com/office/powerpoint/2010/main" val="68257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 xmlns:a16="http://schemas.microsoft.com/office/drawing/2014/main" id="{969E88BA-B915-DD4D-87CC-33ABD9D3FA40}"/>
              </a:ext>
            </a:extLst>
          </p:cNvPr>
          <p:cNvSpPr/>
          <p:nvPr/>
        </p:nvSpPr>
        <p:spPr>
          <a:xfrm>
            <a:off x="487680" y="624841"/>
            <a:ext cx="4693114" cy="48008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bg1"/>
                </a:solidFill>
              </a:rPr>
              <a:t>“Some service users have reported feeling ‘left’ at the first lockdown where all services stopped and some only had telephone / doorstep contact from probation as a ‘constant’…Others have felt better connected as they prefer the remote/virtual appointments now offered by areas such as GP where previously it needed to be face to face . I don’t think we have yet seen the emotional impact of the pandemic especially to those individuals currently in prison and who have been locked up for 23 hours a day – limited education/work/social time. Mental health concerns will rocket in time I believe”</a:t>
            </a:r>
          </a:p>
        </p:txBody>
      </p:sp>
      <p:sp>
        <p:nvSpPr>
          <p:cNvPr id="5" name="Rounded Rectangular Callout 4">
            <a:extLst>
              <a:ext uri="{FF2B5EF4-FFF2-40B4-BE49-F238E27FC236}">
                <a16:creationId xmlns="" xmlns:a16="http://schemas.microsoft.com/office/drawing/2014/main" id="{A3AA275E-D533-7941-BEC9-B545CDED225E}"/>
              </a:ext>
            </a:extLst>
          </p:cNvPr>
          <p:cNvSpPr/>
          <p:nvPr/>
        </p:nvSpPr>
        <p:spPr>
          <a:xfrm>
            <a:off x="7011206" y="746760"/>
            <a:ext cx="4601674" cy="39920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rPr>
              <a:t>“There are cases where they have struggled, however it is worth noting that they may have struggled regardless of the pandemic since their situation were not typically caused by the pandemic”</a:t>
            </a:r>
          </a:p>
        </p:txBody>
      </p:sp>
    </p:spTree>
    <p:extLst>
      <p:ext uri="{BB962C8B-B14F-4D97-AF65-F5344CB8AC3E}">
        <p14:creationId xmlns:p14="http://schemas.microsoft.com/office/powerpoint/2010/main" val="3047269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4D5C224-1765-CE47-8A64-C77E1CA762EB}"/>
              </a:ext>
            </a:extLst>
          </p:cNvPr>
          <p:cNvSpPr>
            <a:spLocks noGrp="1"/>
          </p:cNvSpPr>
          <p:nvPr>
            <p:ph type="title"/>
          </p:nvPr>
        </p:nvSpPr>
        <p:spPr>
          <a:xfrm>
            <a:off x="686834" y="1153572"/>
            <a:ext cx="3200400" cy="4461163"/>
          </a:xfrm>
        </p:spPr>
        <p:txBody>
          <a:bodyPr>
            <a:normAutofit/>
          </a:bodyPr>
          <a:lstStyle/>
          <a:p>
            <a:r>
              <a:rPr lang="en-GB">
                <a:solidFill>
                  <a:srgbClr val="FFFFFF"/>
                </a:solidFill>
              </a:rPr>
              <a:t>Risk Management</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73120378-DD73-794B-8D15-29C5E4B688A9}"/>
              </a:ext>
            </a:extLst>
          </p:cNvPr>
          <p:cNvSpPr>
            <a:spLocks noGrp="1"/>
          </p:cNvSpPr>
          <p:nvPr>
            <p:ph idx="1"/>
          </p:nvPr>
        </p:nvSpPr>
        <p:spPr>
          <a:xfrm>
            <a:off x="4447308" y="591344"/>
            <a:ext cx="6906491" cy="5585619"/>
          </a:xfrm>
        </p:spPr>
        <p:txBody>
          <a:bodyPr anchor="ctr">
            <a:normAutofit/>
          </a:bodyPr>
          <a:lstStyle/>
          <a:p>
            <a:pPr marL="0" indent="0">
              <a:lnSpc>
                <a:spcPct val="100000"/>
              </a:lnSpc>
              <a:buNone/>
            </a:pPr>
            <a:r>
              <a:rPr lang="en-GB" sz="1800" dirty="0"/>
              <a:t>Concerns around risk management underpin many of the themes:</a:t>
            </a:r>
          </a:p>
          <a:p>
            <a:pPr>
              <a:lnSpc>
                <a:spcPct val="100000"/>
              </a:lnSpc>
            </a:pPr>
            <a:endParaRPr lang="en-GB" sz="1800" dirty="0"/>
          </a:p>
          <a:p>
            <a:pPr marL="285750" indent="-285750">
              <a:lnSpc>
                <a:spcPct val="100000"/>
              </a:lnSpc>
            </a:pPr>
            <a:r>
              <a:rPr lang="en-GB" sz="1800" dirty="0"/>
              <a:t>Staff feel that face to face appointments are essential to be able to fully assess and manage risk</a:t>
            </a:r>
          </a:p>
          <a:p>
            <a:pPr>
              <a:lnSpc>
                <a:spcPct val="100000"/>
              </a:lnSpc>
            </a:pPr>
            <a:endParaRPr lang="en-GB" sz="1800" dirty="0"/>
          </a:p>
          <a:p>
            <a:pPr marL="285750" indent="-285750">
              <a:lnSpc>
                <a:spcPct val="100000"/>
              </a:lnSpc>
            </a:pPr>
            <a:r>
              <a:rPr lang="en-GB" sz="1800" dirty="0"/>
              <a:t>Remote appointments are perceived as more appropriate for those that are low risk and with whom rapport has already been established</a:t>
            </a:r>
          </a:p>
          <a:p>
            <a:pPr marL="285750" indent="-285750">
              <a:lnSpc>
                <a:spcPct val="100000"/>
              </a:lnSpc>
            </a:pPr>
            <a:endParaRPr lang="en-GB" sz="1800" dirty="0"/>
          </a:p>
          <a:p>
            <a:pPr marL="285750" indent="-285750">
              <a:lnSpc>
                <a:spcPct val="100000"/>
              </a:lnSpc>
            </a:pPr>
            <a:r>
              <a:rPr lang="en-GB" sz="1800" dirty="0"/>
              <a:t>Risk of engaging in behaviour that is harmful to self or others may increase when resources are not available to support health</a:t>
            </a:r>
          </a:p>
          <a:p>
            <a:endParaRPr lang="en-GB" sz="2400" dirty="0"/>
          </a:p>
        </p:txBody>
      </p:sp>
    </p:spTree>
    <p:extLst>
      <p:ext uri="{BB962C8B-B14F-4D97-AF65-F5344CB8AC3E}">
        <p14:creationId xmlns:p14="http://schemas.microsoft.com/office/powerpoint/2010/main" val="3575369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B1E92-3250-F245-AAC9-37AE2ADFCD95}"/>
              </a:ext>
            </a:extLst>
          </p:cNvPr>
          <p:cNvSpPr>
            <a:spLocks noGrp="1"/>
          </p:cNvSpPr>
          <p:nvPr>
            <p:ph type="title"/>
          </p:nvPr>
        </p:nvSpPr>
        <p:spPr/>
        <p:txBody>
          <a:bodyPr>
            <a:normAutofit/>
          </a:bodyPr>
          <a:lstStyle/>
          <a:p>
            <a:r>
              <a:rPr lang="en-GB" sz="5400" dirty="0" smtClean="0"/>
              <a:t>The impact of the words we use</a:t>
            </a:r>
            <a:endParaRPr lang="en-GB" sz="5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99" y="1945484"/>
            <a:ext cx="5495925" cy="5034435"/>
          </a:xfrm>
          <a:prstGeom prst="rect">
            <a:avLst/>
          </a:prstGeom>
        </p:spPr>
      </p:pic>
      <p:sp>
        <p:nvSpPr>
          <p:cNvPr id="3" name="TextBox 2"/>
          <p:cNvSpPr txBox="1"/>
          <p:nvPr/>
        </p:nvSpPr>
        <p:spPr>
          <a:xfrm>
            <a:off x="8183880" y="5522684"/>
            <a:ext cx="3749040" cy="923330"/>
          </a:xfrm>
          <a:prstGeom prst="rect">
            <a:avLst/>
          </a:prstGeom>
          <a:noFill/>
        </p:spPr>
        <p:txBody>
          <a:bodyPr wrap="square" rtlCol="0">
            <a:spAutoFit/>
          </a:bodyPr>
          <a:lstStyle/>
          <a:p>
            <a:r>
              <a:rPr lang="en-GB" dirty="0" smtClean="0"/>
              <a:t>Please see the accompanying Microsoft Word document containing </a:t>
            </a:r>
            <a:r>
              <a:rPr lang="en-GB" dirty="0" smtClean="0"/>
              <a:t>a </a:t>
            </a:r>
            <a:r>
              <a:rPr lang="en-GB" dirty="0" smtClean="0"/>
              <a:t>statement </a:t>
            </a:r>
            <a:r>
              <a:rPr lang="en-GB" dirty="0" smtClean="0"/>
              <a:t>on this</a:t>
            </a:r>
            <a:endParaRPr lang="en-GB" dirty="0"/>
          </a:p>
        </p:txBody>
      </p:sp>
    </p:spTree>
    <p:extLst>
      <p:ext uri="{BB962C8B-B14F-4D97-AF65-F5344CB8AC3E}">
        <p14:creationId xmlns:p14="http://schemas.microsoft.com/office/powerpoint/2010/main" val="4260014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0799417-3FA6-F949-B80E-59C687B25B84}"/>
              </a:ext>
            </a:extLst>
          </p:cNvPr>
          <p:cNvSpPr>
            <a:spLocks noGrp="1"/>
          </p:cNvSpPr>
          <p:nvPr>
            <p:ph type="title"/>
          </p:nvPr>
        </p:nvSpPr>
        <p:spPr>
          <a:xfrm>
            <a:off x="686834" y="1153572"/>
            <a:ext cx="3200400" cy="4461163"/>
          </a:xfrm>
        </p:spPr>
        <p:txBody>
          <a:bodyPr>
            <a:normAutofit/>
          </a:bodyPr>
          <a:lstStyle/>
          <a:p>
            <a:r>
              <a:rPr lang="en-GB">
                <a:solidFill>
                  <a:srgbClr val="FFFFFF"/>
                </a:solidFill>
              </a:rPr>
              <a:t>Impact on Staff</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DE5F790F-D029-5D4C-BE48-E7B9137B5486}"/>
              </a:ext>
            </a:extLst>
          </p:cNvPr>
          <p:cNvSpPr>
            <a:spLocks noGrp="1"/>
          </p:cNvSpPr>
          <p:nvPr>
            <p:ph idx="1"/>
          </p:nvPr>
        </p:nvSpPr>
        <p:spPr>
          <a:xfrm>
            <a:off x="4447308" y="591344"/>
            <a:ext cx="6906491" cy="5585619"/>
          </a:xfrm>
        </p:spPr>
        <p:txBody>
          <a:bodyPr anchor="ctr">
            <a:normAutofit/>
          </a:bodyPr>
          <a:lstStyle/>
          <a:p>
            <a:pPr marL="0" lvl="0" indent="0">
              <a:lnSpc>
                <a:spcPct val="100000"/>
              </a:lnSpc>
              <a:buNone/>
            </a:pPr>
            <a:r>
              <a:rPr lang="en-GB" sz="1600" dirty="0"/>
              <a:t>Negative impact on some staff/at some times in terms of health and work:</a:t>
            </a:r>
          </a:p>
          <a:p>
            <a:pPr marL="0" lvl="0" indent="0">
              <a:lnSpc>
                <a:spcPct val="100000"/>
              </a:lnSpc>
              <a:buNone/>
            </a:pPr>
            <a:endParaRPr lang="en-GB" sz="1600" dirty="0"/>
          </a:p>
          <a:p>
            <a:pPr marL="742950" lvl="1" indent="-285750">
              <a:lnSpc>
                <a:spcPct val="100000"/>
              </a:lnSpc>
            </a:pPr>
            <a:r>
              <a:rPr lang="en-GB" sz="1600" dirty="0"/>
              <a:t>Staff feel pressure and anxiety around trying to meet health needs of people under supervision when there are staff shortages and the usual resources are not available to support this</a:t>
            </a:r>
          </a:p>
          <a:p>
            <a:pPr marL="742950" lvl="1" indent="-285750">
              <a:lnSpc>
                <a:spcPct val="100000"/>
              </a:lnSpc>
            </a:pPr>
            <a:r>
              <a:rPr lang="en-GB" sz="1600" dirty="0"/>
              <a:t>Staff report increased workloads, and that they are working longer hours in an attempt to still deliver the same standard of service and support those that are perceived as having no other sources of support</a:t>
            </a:r>
          </a:p>
          <a:p>
            <a:pPr marL="742950" lvl="1" indent="-285750">
              <a:lnSpc>
                <a:spcPct val="100000"/>
              </a:lnSpc>
            </a:pPr>
            <a:r>
              <a:rPr lang="en-GB" sz="1600" dirty="0"/>
              <a:t>Concern from senior staff around burnout risk</a:t>
            </a:r>
          </a:p>
          <a:p>
            <a:pPr marL="742950" lvl="1" indent="-285750">
              <a:lnSpc>
                <a:spcPct val="100000"/>
              </a:lnSpc>
            </a:pPr>
            <a:r>
              <a:rPr lang="en-GB" sz="1600" dirty="0"/>
              <a:t>Staff have concerns around contracting covid and pressures around home working, and competing demands e.g. family responsibilities</a:t>
            </a:r>
          </a:p>
          <a:p>
            <a:pPr marL="0" lvl="0" indent="0">
              <a:lnSpc>
                <a:spcPct val="100000"/>
              </a:lnSpc>
              <a:buNone/>
            </a:pPr>
            <a:endParaRPr lang="en-GB" sz="1600" dirty="0"/>
          </a:p>
          <a:p>
            <a:pPr marL="0" lvl="0" indent="0">
              <a:lnSpc>
                <a:spcPct val="100000"/>
              </a:lnSpc>
              <a:buNone/>
            </a:pPr>
            <a:r>
              <a:rPr lang="en-GB" sz="1600" dirty="0"/>
              <a:t>Appreciation for online training and flexibility provided by remote working in some circumstances</a:t>
            </a:r>
          </a:p>
          <a:p>
            <a:pPr marL="0" lvl="0" indent="0">
              <a:lnSpc>
                <a:spcPct val="100000"/>
              </a:lnSpc>
              <a:buNone/>
            </a:pPr>
            <a:endParaRPr lang="en-GB" sz="1600" dirty="0"/>
          </a:p>
          <a:p>
            <a:pPr marL="0" lvl="0" indent="0">
              <a:lnSpc>
                <a:spcPct val="100000"/>
              </a:lnSpc>
              <a:buNone/>
            </a:pPr>
            <a:r>
              <a:rPr lang="en-GB" sz="1600" dirty="0"/>
              <a:t>Concerns around risk management and capacity to undertake full range of work with people under supervision</a:t>
            </a:r>
          </a:p>
          <a:p>
            <a:endParaRPr lang="en-GB" sz="1300" dirty="0"/>
          </a:p>
        </p:txBody>
      </p:sp>
    </p:spTree>
    <p:extLst>
      <p:ext uri="{BB962C8B-B14F-4D97-AF65-F5344CB8AC3E}">
        <p14:creationId xmlns:p14="http://schemas.microsoft.com/office/powerpoint/2010/main" val="356149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 xmlns:a16="http://schemas.microsoft.com/office/drawing/2014/main" id="{F1848A3E-370A-BE44-82D4-90D9250C1321}"/>
              </a:ext>
            </a:extLst>
          </p:cNvPr>
          <p:cNvSpPr/>
          <p:nvPr/>
        </p:nvSpPr>
        <p:spPr>
          <a:xfrm>
            <a:off x="6640144" y="2119184"/>
            <a:ext cx="4546015" cy="39920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latin typeface="Calibri" panose="020F0502020204030204" pitchFamily="34" charset="0"/>
              </a:rPr>
              <a:t>“It felt that Probation staff had to continue to work with people without the usual wrap around services</a:t>
            </a:r>
            <a:r>
              <a:rPr lang="en-GB" sz="1400" i="1" dirty="0">
                <a:solidFill>
                  <a:schemeClr val="bg1"/>
                </a:solidFill>
                <a:latin typeface="Calibri" panose="020F0502020204030204" pitchFamily="34" charset="0"/>
              </a:rPr>
              <a:t>”</a:t>
            </a:r>
          </a:p>
        </p:txBody>
      </p:sp>
      <p:sp>
        <p:nvSpPr>
          <p:cNvPr id="5" name="Rounded Rectangular Callout 4">
            <a:extLst>
              <a:ext uri="{FF2B5EF4-FFF2-40B4-BE49-F238E27FC236}">
                <a16:creationId xmlns="" xmlns:a16="http://schemas.microsoft.com/office/drawing/2014/main" id="{A81E3109-7A84-944C-8155-3CA8BAB71271}"/>
              </a:ext>
            </a:extLst>
          </p:cNvPr>
          <p:cNvSpPr/>
          <p:nvPr/>
        </p:nvSpPr>
        <p:spPr>
          <a:xfrm>
            <a:off x="1188720" y="792480"/>
            <a:ext cx="4363135" cy="39463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bg1"/>
                </a:solidFill>
                <a:latin typeface="Calibri" panose="020F0502020204030204" pitchFamily="34" charset="0"/>
              </a:rPr>
              <a:t>“There is also a sense of helplessness amongst probation staff as the resources usually available to deal with health issues are severely hampered by covid restrictions and often the probation officer managing the case is the only professional having any sort of meaningful contact with the service user.  This can cause the probation officer to feel overwhelmed and anxious that they are not able to get the right sort of resource for that person. </a:t>
            </a:r>
          </a:p>
        </p:txBody>
      </p:sp>
    </p:spTree>
    <p:extLst>
      <p:ext uri="{BB962C8B-B14F-4D97-AF65-F5344CB8AC3E}">
        <p14:creationId xmlns:p14="http://schemas.microsoft.com/office/powerpoint/2010/main" val="311630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BDCA563-FDBA-6547-9A5D-18141427AB40}"/>
              </a:ext>
            </a:extLst>
          </p:cNvPr>
          <p:cNvSpPr>
            <a:spLocks noGrp="1"/>
          </p:cNvSpPr>
          <p:nvPr>
            <p:ph type="title"/>
          </p:nvPr>
        </p:nvSpPr>
        <p:spPr>
          <a:xfrm>
            <a:off x="686834" y="1153572"/>
            <a:ext cx="3200400" cy="4461163"/>
          </a:xfrm>
        </p:spPr>
        <p:txBody>
          <a:bodyPr>
            <a:normAutofit/>
          </a:bodyPr>
          <a:lstStyle/>
          <a:p>
            <a:r>
              <a:rPr lang="en-GB">
                <a:solidFill>
                  <a:srgbClr val="FFFFFF"/>
                </a:solidFill>
              </a:rPr>
              <a:t>Flexibility, Discretion, Trust and Choice</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4A87C822-F2A2-D240-84B9-3D65F0B8D4F7}"/>
              </a:ext>
            </a:extLst>
          </p:cNvPr>
          <p:cNvSpPr>
            <a:spLocks noGrp="1"/>
          </p:cNvSpPr>
          <p:nvPr>
            <p:ph idx="1"/>
          </p:nvPr>
        </p:nvSpPr>
        <p:spPr>
          <a:xfrm>
            <a:off x="4447308" y="591344"/>
            <a:ext cx="6906491" cy="5585619"/>
          </a:xfrm>
        </p:spPr>
        <p:txBody>
          <a:bodyPr anchor="ctr">
            <a:normAutofit/>
          </a:bodyPr>
          <a:lstStyle/>
          <a:p>
            <a:pPr marL="285750" indent="-285750">
              <a:lnSpc>
                <a:spcPct val="100000"/>
              </a:lnSpc>
            </a:pPr>
            <a:r>
              <a:rPr lang="en-GB" sz="1800" dirty="0"/>
              <a:t>Staff are keen to keep many of the innovations that have happened during the pandemic</a:t>
            </a:r>
          </a:p>
          <a:p>
            <a:pPr>
              <a:lnSpc>
                <a:spcPct val="100000"/>
              </a:lnSpc>
            </a:pPr>
            <a:endParaRPr lang="en-GB" sz="1800" dirty="0"/>
          </a:p>
          <a:p>
            <a:pPr marL="285750" indent="-285750">
              <a:lnSpc>
                <a:spcPct val="100000"/>
              </a:lnSpc>
            </a:pPr>
            <a:r>
              <a:rPr lang="en-GB" sz="1800" dirty="0"/>
              <a:t>The ability to work from home and to communicate with people under supervision and healthcare partners via online meetings, and access training online has been appreciated by many. </a:t>
            </a:r>
            <a:r>
              <a:rPr lang="en-GB" sz="1800" u="sng" dirty="0"/>
              <a:t>However</a:t>
            </a:r>
            <a:r>
              <a:rPr lang="en-GB" sz="1800" dirty="0"/>
              <a:t>, people also miss, and emphasise the need for face-to-face contact</a:t>
            </a:r>
          </a:p>
          <a:p>
            <a:pPr marL="285750" indent="-285750">
              <a:lnSpc>
                <a:spcPct val="100000"/>
              </a:lnSpc>
            </a:pPr>
            <a:endParaRPr lang="en-GB" sz="1800" dirty="0"/>
          </a:p>
          <a:p>
            <a:pPr marL="285750" indent="-285750">
              <a:lnSpc>
                <a:spcPct val="100000"/>
              </a:lnSpc>
            </a:pPr>
            <a:r>
              <a:rPr lang="en-GB" sz="1800" dirty="0"/>
              <a:t>Remote appointments should continue in </a:t>
            </a:r>
            <a:r>
              <a:rPr lang="en-GB" sz="1800" u="sng" dirty="0"/>
              <a:t>some</a:t>
            </a:r>
            <a:r>
              <a:rPr lang="en-GB" sz="1800" dirty="0"/>
              <a:t> circumstances as they can be beneficial for staff and those under supervision, but only where they are felt to be appropriate – face to face contact is still important in many circumstances</a:t>
            </a:r>
          </a:p>
          <a:p>
            <a:endParaRPr lang="en-GB" sz="2400" dirty="0"/>
          </a:p>
        </p:txBody>
      </p:sp>
    </p:spTree>
    <p:extLst>
      <p:ext uri="{BB962C8B-B14F-4D97-AF65-F5344CB8AC3E}">
        <p14:creationId xmlns:p14="http://schemas.microsoft.com/office/powerpoint/2010/main" val="3375944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 xmlns:a16="http://schemas.microsoft.com/office/drawing/2014/main" id="{80386BF4-648B-E941-9CC5-5F9AF74B94AD}"/>
              </a:ext>
            </a:extLst>
          </p:cNvPr>
          <p:cNvSpPr/>
          <p:nvPr/>
        </p:nvSpPr>
        <p:spPr>
          <a:xfrm>
            <a:off x="458006" y="2119184"/>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“Remote attendance at (some) meetings is probably the biggest positive to have come out of the pandemic and something I think we will still see going forward”</a:t>
            </a:r>
          </a:p>
        </p:txBody>
      </p:sp>
      <p:sp>
        <p:nvSpPr>
          <p:cNvPr id="5" name="Rounded Rectangular Callout 4">
            <a:extLst>
              <a:ext uri="{FF2B5EF4-FFF2-40B4-BE49-F238E27FC236}">
                <a16:creationId xmlns="" xmlns:a16="http://schemas.microsoft.com/office/drawing/2014/main" id="{245A8904-CA02-5341-96AD-290BFD1124ED}"/>
              </a:ext>
            </a:extLst>
          </p:cNvPr>
          <p:cNvSpPr/>
          <p:nvPr/>
        </p:nvSpPr>
        <p:spPr>
          <a:xfrm>
            <a:off x="8323173" y="2119184"/>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 have enjoyed working from home on a more frequent basis. I believe my productivity has increased as there are fewer distractions than being in the office”</a:t>
            </a:r>
          </a:p>
        </p:txBody>
      </p:sp>
      <p:sp>
        <p:nvSpPr>
          <p:cNvPr id="6" name="Rounded Rectangular Callout 5">
            <a:extLst>
              <a:ext uri="{FF2B5EF4-FFF2-40B4-BE49-F238E27FC236}">
                <a16:creationId xmlns="" xmlns:a16="http://schemas.microsoft.com/office/drawing/2014/main" id="{02C5C82F-5F01-B344-9CCE-5B1B732E9F87}"/>
              </a:ext>
            </a:extLst>
          </p:cNvPr>
          <p:cNvSpPr/>
          <p:nvPr/>
        </p:nvSpPr>
        <p:spPr>
          <a:xfrm>
            <a:off x="4390589" y="2119184"/>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bg1"/>
                </a:solidFill>
              </a:rPr>
              <a:t>“We’ve been able to be more flexible in approach to supervision and tailor this more to the service users needs – when there has been more emphasis on professional judgement, rather than blanket rules based on risk levels”</a:t>
            </a:r>
          </a:p>
        </p:txBody>
      </p:sp>
    </p:spTree>
    <p:extLst>
      <p:ext uri="{BB962C8B-B14F-4D97-AF65-F5344CB8AC3E}">
        <p14:creationId xmlns:p14="http://schemas.microsoft.com/office/powerpoint/2010/main" val="904177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327D73B4-9F5C-4A64-A179-51B9500CB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 xmlns:a16="http://schemas.microsoft.com/office/drawing/2014/main" id="{C1F06963-6374-4B48-844F-071A9BAAAE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5A967BD-3F4E-6845-AA4A-E6FFA4562878}"/>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Innovations</a:t>
            </a:r>
          </a:p>
        </p:txBody>
      </p:sp>
      <p:sp>
        <p:nvSpPr>
          <p:cNvPr id="33" name="Graphic 11">
            <a:extLst>
              <a:ext uri="{FF2B5EF4-FFF2-40B4-BE49-F238E27FC236}">
                <a16:creationId xmlns=""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5" name="Graphic 12">
            <a:extLst>
              <a:ext uri="{FF2B5EF4-FFF2-40B4-BE49-F238E27FC236}">
                <a16:creationId xmlns=""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 xmlns:a16="http://schemas.microsoft.com/office/drawing/2014/main" id="{AE54726C-D2EC-994B-BC6E-070CFDC6BFF9}"/>
              </a:ext>
            </a:extLst>
          </p:cNvPr>
          <p:cNvSpPr>
            <a:spLocks noGrp="1"/>
          </p:cNvSpPr>
          <p:nvPr>
            <p:ph idx="1"/>
          </p:nvPr>
        </p:nvSpPr>
        <p:spPr>
          <a:xfrm>
            <a:off x="6297233" y="518400"/>
            <a:ext cx="4771607" cy="5837949"/>
          </a:xfrm>
        </p:spPr>
        <p:txBody>
          <a:bodyPr anchor="ctr">
            <a:normAutofit/>
          </a:bodyPr>
          <a:lstStyle/>
          <a:p>
            <a:pPr marL="0" indent="0">
              <a:lnSpc>
                <a:spcPct val="100000"/>
              </a:lnSpc>
              <a:buNone/>
            </a:pPr>
            <a:r>
              <a:rPr lang="en-GB" sz="1800" dirty="0">
                <a:solidFill>
                  <a:schemeClr val="tx1">
                    <a:alpha val="80000"/>
                  </a:schemeClr>
                </a:solidFill>
              </a:rPr>
              <a:t>Changes to practice that staff reported have included:</a:t>
            </a:r>
          </a:p>
          <a:p>
            <a:pPr marL="285750" lvl="0" indent="-285750">
              <a:lnSpc>
                <a:spcPct val="100000"/>
              </a:lnSpc>
            </a:pPr>
            <a:r>
              <a:rPr lang="en-GB" sz="1800" dirty="0">
                <a:solidFill>
                  <a:schemeClr val="tx1">
                    <a:alpha val="80000"/>
                  </a:schemeClr>
                </a:solidFill>
              </a:rPr>
              <a:t>Use of digital platforms like Teams for day to day work, inter-agency meetings and online training</a:t>
            </a:r>
          </a:p>
          <a:p>
            <a:pPr marL="285750" lvl="0" indent="-285750">
              <a:lnSpc>
                <a:spcPct val="100000"/>
              </a:lnSpc>
            </a:pPr>
            <a:r>
              <a:rPr lang="en-GB" sz="1800" dirty="0">
                <a:solidFill>
                  <a:schemeClr val="tx1">
                    <a:alpha val="80000"/>
                  </a:schemeClr>
                </a:solidFill>
              </a:rPr>
              <a:t>Using a mix of telephone, video, doorstep, and face-to face appointments</a:t>
            </a:r>
          </a:p>
          <a:p>
            <a:pPr marL="285750" lvl="0" indent="-285750">
              <a:lnSpc>
                <a:spcPct val="100000"/>
              </a:lnSpc>
            </a:pPr>
            <a:r>
              <a:rPr lang="en-GB" sz="1800" dirty="0">
                <a:solidFill>
                  <a:schemeClr val="tx1">
                    <a:alpha val="80000"/>
                  </a:schemeClr>
                </a:solidFill>
              </a:rPr>
              <a:t>Greater focus on health in probation practice in some cases</a:t>
            </a:r>
          </a:p>
          <a:p>
            <a:pPr marL="285750" lvl="0" indent="-285750">
              <a:lnSpc>
                <a:spcPct val="100000"/>
              </a:lnSpc>
            </a:pPr>
            <a:r>
              <a:rPr lang="en-GB" sz="1800" dirty="0">
                <a:solidFill>
                  <a:schemeClr val="tx1">
                    <a:alpha val="80000"/>
                  </a:schemeClr>
                </a:solidFill>
              </a:rPr>
              <a:t>Hepatitis C initiatives</a:t>
            </a:r>
          </a:p>
          <a:p>
            <a:pPr marL="285750" lvl="0" indent="-285750">
              <a:lnSpc>
                <a:spcPct val="100000"/>
              </a:lnSpc>
            </a:pPr>
            <a:r>
              <a:rPr lang="en-GB" sz="1800" dirty="0">
                <a:solidFill>
                  <a:schemeClr val="tx1">
                    <a:alpha val="80000"/>
                  </a:schemeClr>
                </a:solidFill>
              </a:rPr>
              <a:t>Distraction packs</a:t>
            </a:r>
          </a:p>
          <a:p>
            <a:pPr marL="285750" lvl="0" indent="-285750">
              <a:lnSpc>
                <a:spcPct val="100000"/>
              </a:lnSpc>
            </a:pPr>
            <a:r>
              <a:rPr lang="en-GB" sz="1800" dirty="0">
                <a:solidFill>
                  <a:schemeClr val="tx1">
                    <a:alpha val="80000"/>
                  </a:schemeClr>
                </a:solidFill>
              </a:rPr>
              <a:t>Improved ability to address accommodation needs</a:t>
            </a:r>
          </a:p>
          <a:p>
            <a:pPr marL="285750" lvl="0" indent="-285750">
              <a:lnSpc>
                <a:spcPct val="100000"/>
              </a:lnSpc>
            </a:pPr>
            <a:r>
              <a:rPr lang="en-GB" sz="1800" dirty="0">
                <a:solidFill>
                  <a:schemeClr val="tx1">
                    <a:alpha val="80000"/>
                  </a:schemeClr>
                </a:solidFill>
              </a:rPr>
              <a:t>Increased peer mentor support</a:t>
            </a:r>
          </a:p>
          <a:p>
            <a:pPr>
              <a:lnSpc>
                <a:spcPct val="100000"/>
              </a:lnSpc>
            </a:pPr>
            <a:r>
              <a:rPr lang="en-GB" sz="1800" dirty="0">
                <a:solidFill>
                  <a:schemeClr val="tx1">
                    <a:alpha val="80000"/>
                  </a:schemeClr>
                </a:solidFill>
              </a:rPr>
              <a:t>Staff suggest other innovations that could be beneficial</a:t>
            </a:r>
            <a:endParaRPr lang="en-GB" sz="2000" dirty="0">
              <a:solidFill>
                <a:schemeClr val="tx1">
                  <a:alpha val="80000"/>
                </a:schemeClr>
              </a:solidFill>
            </a:endParaRPr>
          </a:p>
        </p:txBody>
      </p:sp>
      <p:sp>
        <p:nvSpPr>
          <p:cNvPr id="37" name="Graphic 10">
            <a:extLst>
              <a:ext uri="{FF2B5EF4-FFF2-40B4-BE49-F238E27FC236}">
                <a16:creationId xmlns=""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9" name="Straight Connector 38">
            <a:extLst>
              <a:ext uri="{FF2B5EF4-FFF2-40B4-BE49-F238E27FC236}">
                <a16:creationId xmlns=""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388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05AC747-66DB-4149-86A7-E7315FDFEE21}"/>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4EFFF23-A2F1-5A47-A72B-C12B6ADBC67B}"/>
              </a:ext>
            </a:extLst>
          </p:cNvPr>
          <p:cNvSpPr>
            <a:spLocks noGrp="1"/>
          </p:cNvSpPr>
          <p:nvPr>
            <p:ph type="title"/>
          </p:nvPr>
        </p:nvSpPr>
        <p:spPr>
          <a:xfrm>
            <a:off x="594804" y="640263"/>
            <a:ext cx="6619811" cy="1344975"/>
          </a:xfrm>
        </p:spPr>
        <p:txBody>
          <a:bodyPr>
            <a:normAutofit/>
          </a:bodyPr>
          <a:lstStyle/>
          <a:p>
            <a:r>
              <a:rPr lang="en-GB" sz="4000"/>
              <a:t>Recommendations</a:t>
            </a:r>
          </a:p>
        </p:txBody>
      </p:sp>
      <p:graphicFrame>
        <p:nvGraphicFramePr>
          <p:cNvPr id="5" name="Content Placeholder 2">
            <a:extLst>
              <a:ext uri="{FF2B5EF4-FFF2-40B4-BE49-F238E27FC236}">
                <a16:creationId xmlns="" xmlns:a16="http://schemas.microsoft.com/office/drawing/2014/main" id="{291E60F7-D029-4D3C-B4F1-CD152640B86F}"/>
              </a:ext>
            </a:extLst>
          </p:cNvPr>
          <p:cNvGraphicFramePr>
            <a:graphicFrameLocks noGrp="1"/>
          </p:cNvGraphicFramePr>
          <p:nvPr>
            <p:ph idx="1"/>
            <p:extLst>
              <p:ext uri="{D42A27DB-BD31-4B8C-83A1-F6EECF244321}">
                <p14:modId xmlns:p14="http://schemas.microsoft.com/office/powerpoint/2010/main" val="2095967282"/>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8958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6167DFF-7DFF-4A31-96E7-FA978F3CE4EE}"/>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BAC4177-3656-5047-A1D3-2154FDD9E56D}"/>
              </a:ext>
            </a:extLst>
          </p:cNvPr>
          <p:cNvSpPr>
            <a:spLocks noGrp="1"/>
          </p:cNvSpPr>
          <p:nvPr>
            <p:ph type="title"/>
          </p:nvPr>
        </p:nvSpPr>
        <p:spPr>
          <a:xfrm>
            <a:off x="594804" y="640263"/>
            <a:ext cx="6619811" cy="1344975"/>
          </a:xfrm>
        </p:spPr>
        <p:txBody>
          <a:bodyPr>
            <a:normAutofit/>
          </a:bodyPr>
          <a:lstStyle/>
          <a:p>
            <a:r>
              <a:rPr lang="en-GB" sz="4000"/>
              <a:t>Further Research</a:t>
            </a:r>
          </a:p>
        </p:txBody>
      </p:sp>
      <p:graphicFrame>
        <p:nvGraphicFramePr>
          <p:cNvPr id="5" name="Content Placeholder 2">
            <a:extLst>
              <a:ext uri="{FF2B5EF4-FFF2-40B4-BE49-F238E27FC236}">
                <a16:creationId xmlns="" xmlns:a16="http://schemas.microsoft.com/office/drawing/2014/main" id="{EB0DE4F5-42CF-443B-86A2-6F3E8065AC2C}"/>
              </a:ext>
            </a:extLst>
          </p:cNvPr>
          <p:cNvGraphicFramePr>
            <a:graphicFrameLocks noGrp="1"/>
          </p:cNvGraphicFramePr>
          <p:nvPr>
            <p:ph idx="1"/>
            <p:extLst>
              <p:ext uri="{D42A27DB-BD31-4B8C-83A1-F6EECF244321}">
                <p14:modId xmlns:p14="http://schemas.microsoft.com/office/powerpoint/2010/main" val="1019682657"/>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0207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546376CD-61F4-4C44-8605-8BFF898D8DB2}"/>
              </a:ext>
            </a:extLst>
          </p:cNvPr>
          <p:cNvSpPr>
            <a:spLocks noGrp="1"/>
          </p:cNvSpPr>
          <p:nvPr>
            <p:ph type="title"/>
          </p:nvPr>
        </p:nvSpPr>
        <p:spPr>
          <a:xfrm>
            <a:off x="838201" y="365125"/>
            <a:ext cx="5393360" cy="1325563"/>
          </a:xfrm>
        </p:spPr>
        <p:txBody>
          <a:bodyPr>
            <a:normAutofit/>
          </a:bodyPr>
          <a:lstStyle/>
          <a:p>
            <a:r>
              <a:rPr lang="en-GB"/>
              <a:t>Discussion</a:t>
            </a:r>
            <a:endParaRPr lang="en-GB" dirty="0"/>
          </a:p>
        </p:txBody>
      </p:sp>
      <p:sp>
        <p:nvSpPr>
          <p:cNvPr id="12" name="Freeform: Shape 11">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descr="A close-up of a heart&#10;&#10;Description automatically generated with low confidence">
            <a:extLst>
              <a:ext uri="{FF2B5EF4-FFF2-40B4-BE49-F238E27FC236}">
                <a16:creationId xmlns="" xmlns:a16="http://schemas.microsoft.com/office/drawing/2014/main" id="{AB97D0FE-1F88-43E8-BF76-95964E5B1B2B}"/>
              </a:ext>
            </a:extLst>
          </p:cNvPr>
          <p:cNvPicPr>
            <a:picLocks noChangeAspect="1"/>
          </p:cNvPicPr>
          <p:nvPr/>
        </p:nvPicPr>
        <p:blipFill rotWithShape="1">
          <a:blip r:embed="rId3"/>
          <a:srcRect l="16463" r="8537"/>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13" name="Content Placeholder 2">
            <a:extLst>
              <a:ext uri="{FF2B5EF4-FFF2-40B4-BE49-F238E27FC236}">
                <a16:creationId xmlns="" xmlns:a16="http://schemas.microsoft.com/office/drawing/2014/main" id="{15023F17-EA98-4B20-B0FB-F71FF7F29E29}"/>
              </a:ext>
            </a:extLst>
          </p:cNvPr>
          <p:cNvGraphicFramePr>
            <a:graphicFrameLocks noGrp="1"/>
          </p:cNvGraphicFramePr>
          <p:nvPr>
            <p:ph idx="1"/>
            <p:extLst>
              <p:ext uri="{D42A27DB-BD31-4B8C-83A1-F6EECF244321}">
                <p14:modId xmlns:p14="http://schemas.microsoft.com/office/powerpoint/2010/main" val="92757993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5889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59781C6-77D2-C349-BBEA-506000C11FCB}"/>
              </a:ext>
            </a:extLst>
          </p:cNvPr>
          <p:cNvSpPr>
            <a:spLocks noGrp="1"/>
          </p:cNvSpPr>
          <p:nvPr>
            <p:ph type="title"/>
          </p:nvPr>
        </p:nvSpPr>
        <p:spPr>
          <a:xfrm>
            <a:off x="838200" y="557188"/>
            <a:ext cx="10515600" cy="1133499"/>
          </a:xfrm>
        </p:spPr>
        <p:txBody>
          <a:bodyPr>
            <a:normAutofit/>
          </a:bodyPr>
          <a:lstStyle/>
          <a:p>
            <a:pPr algn="ctr"/>
            <a:r>
              <a:rPr lang="en-GB" sz="5200" dirty="0"/>
              <a:t>Introduction &amp; Project Aims</a:t>
            </a:r>
          </a:p>
        </p:txBody>
      </p:sp>
      <p:graphicFrame>
        <p:nvGraphicFramePr>
          <p:cNvPr id="4" name="Diagram 3">
            <a:extLst>
              <a:ext uri="{FF2B5EF4-FFF2-40B4-BE49-F238E27FC236}">
                <a16:creationId xmlns="" xmlns:a16="http://schemas.microsoft.com/office/drawing/2014/main" id="{7410D228-949D-2D45-9F8D-71B82D3EA0C4}"/>
              </a:ext>
            </a:extLst>
          </p:cNvPr>
          <p:cNvGraphicFramePr/>
          <p:nvPr>
            <p:extLst>
              <p:ext uri="{D42A27DB-BD31-4B8C-83A1-F6EECF244321}">
                <p14:modId xmlns:p14="http://schemas.microsoft.com/office/powerpoint/2010/main" val="2218124112"/>
              </p:ext>
            </p:extLst>
          </p:nvPr>
        </p:nvGraphicFramePr>
        <p:xfrm>
          <a:off x="838200" y="194826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24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1D63C574-BFD2-41A1-A567-B0C3CC7FD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E2A46BAB-8C31-42B2-90E8-B26DD3E8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B3F7A3C7-0737-4E57-B30E-8EEFE638B40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 xmlns:a16="http://schemas.microsoft.com/office/drawing/2014/main" id="{3BE6D516-DFC6-4698-B3F1-5F591C1130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580FB0-D146-458C-AF1B-8E8BBF6BBA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 xmlns:a16="http://schemas.microsoft.com/office/drawing/2014/main" id="{32D0B935-48CA-3B42-97F5-9C48EFA550B1}"/>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Data Collection and Analysis</a:t>
            </a:r>
          </a:p>
        </p:txBody>
      </p:sp>
      <p:graphicFrame>
        <p:nvGraphicFramePr>
          <p:cNvPr id="5" name="Content Placeholder 2">
            <a:extLst>
              <a:ext uri="{FF2B5EF4-FFF2-40B4-BE49-F238E27FC236}">
                <a16:creationId xmlns="" xmlns:a16="http://schemas.microsoft.com/office/drawing/2014/main" id="{437A45C5-198F-4807-B1BA-D55119B19F15}"/>
              </a:ext>
            </a:extLst>
          </p:cNvPr>
          <p:cNvGraphicFramePr>
            <a:graphicFrameLocks noGrp="1"/>
          </p:cNvGraphicFramePr>
          <p:nvPr>
            <p:ph idx="1"/>
            <p:extLst>
              <p:ext uri="{D42A27DB-BD31-4B8C-83A1-F6EECF244321}">
                <p14:modId xmlns:p14="http://schemas.microsoft.com/office/powerpoint/2010/main" val="165644563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645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B64F14A-55EB-D34B-B862-08088C2FCC87}"/>
              </a:ext>
            </a:extLst>
          </p:cNvPr>
          <p:cNvSpPr>
            <a:spLocks noGrp="1"/>
          </p:cNvSpPr>
          <p:nvPr>
            <p:ph type="title"/>
          </p:nvPr>
        </p:nvSpPr>
        <p:spPr>
          <a:xfrm>
            <a:off x="6513788" y="365125"/>
            <a:ext cx="4840010" cy="1807305"/>
          </a:xfrm>
        </p:spPr>
        <p:txBody>
          <a:bodyPr>
            <a:normAutofit/>
          </a:bodyPr>
          <a:lstStyle/>
          <a:p>
            <a:r>
              <a:rPr lang="en-GB" dirty="0"/>
              <a:t>Aims of this presentation </a:t>
            </a:r>
          </a:p>
        </p:txBody>
      </p:sp>
      <p:pic>
        <p:nvPicPr>
          <p:cNvPr id="5" name="Picture 4" descr="Light bulb on yellow background with sketched light beams and cord">
            <a:extLst>
              <a:ext uri="{FF2B5EF4-FFF2-40B4-BE49-F238E27FC236}">
                <a16:creationId xmlns="" xmlns:a16="http://schemas.microsoft.com/office/drawing/2014/main" id="{CF292779-98D2-42BC-8F2C-CDD729D294FE}"/>
              </a:ext>
            </a:extLst>
          </p:cNvPr>
          <p:cNvPicPr>
            <a:picLocks noChangeAspect="1"/>
          </p:cNvPicPr>
          <p:nvPr/>
        </p:nvPicPr>
        <p:blipFill rotWithShape="1">
          <a:blip r:embed="rId3"/>
          <a:srcRect l="44703" r="44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 xmlns:a16="http://schemas.microsoft.com/office/drawing/2014/main" id="{3E19E8A6-E52A-6F40-A24A-0E778C6F3C6A}"/>
              </a:ext>
            </a:extLst>
          </p:cNvPr>
          <p:cNvSpPr>
            <a:spLocks noGrp="1"/>
          </p:cNvSpPr>
          <p:nvPr>
            <p:ph idx="1"/>
          </p:nvPr>
        </p:nvSpPr>
        <p:spPr>
          <a:xfrm>
            <a:off x="6513788" y="2333297"/>
            <a:ext cx="4840010" cy="3843666"/>
          </a:xfrm>
        </p:spPr>
        <p:txBody>
          <a:bodyPr>
            <a:normAutofit/>
          </a:bodyPr>
          <a:lstStyle/>
          <a:p>
            <a:pPr marL="0" indent="0">
              <a:buNone/>
            </a:pPr>
            <a:r>
              <a:rPr lang="en-GB" sz="1700"/>
              <a:t>To share findings (themes) from our initial analysis of the survey data and get your feedback on:</a:t>
            </a:r>
          </a:p>
          <a:p>
            <a:endParaRPr lang="en-GB" sz="1700"/>
          </a:p>
          <a:p>
            <a:pPr marL="285750" indent="-285750"/>
            <a:r>
              <a:rPr lang="en-GB" sz="1700"/>
              <a:t>The accuracy of our interpretation of the data/need to refine the model</a:t>
            </a:r>
          </a:p>
          <a:p>
            <a:pPr marL="285750" indent="-285750"/>
            <a:endParaRPr lang="en-GB" sz="1700"/>
          </a:p>
          <a:p>
            <a:pPr marL="285750" indent="-285750"/>
            <a:r>
              <a:rPr lang="en-GB" sz="1700"/>
              <a:t>Where additional detail should be sought through follow up calls with survey participants</a:t>
            </a:r>
          </a:p>
          <a:p>
            <a:pPr marL="285750" indent="-285750"/>
            <a:endParaRPr lang="en-GB" sz="1700"/>
          </a:p>
          <a:p>
            <a:pPr marL="285750" indent="-285750"/>
            <a:r>
              <a:rPr lang="en-GB" sz="1700"/>
              <a:t>The feasibility of our recommendations</a:t>
            </a:r>
          </a:p>
          <a:p>
            <a:pPr marL="0" indent="0">
              <a:buNone/>
            </a:pPr>
            <a:endParaRPr lang="en-GB" sz="1700"/>
          </a:p>
        </p:txBody>
      </p:sp>
    </p:spTree>
    <p:extLst>
      <p:ext uri="{BB962C8B-B14F-4D97-AF65-F5344CB8AC3E}">
        <p14:creationId xmlns:p14="http://schemas.microsoft.com/office/powerpoint/2010/main" val="3231306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6343" y="448056"/>
            <a:ext cx="1920339" cy="2894124"/>
          </a:xfrm>
          <a:prstGeom prst="rect">
            <a:avLst/>
          </a:prstGeom>
          <a:solidFill>
            <a:srgbClr val="57577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Diagram, text&#10;&#10;Description automatically generated">
            <a:extLst>
              <a:ext uri="{FF2B5EF4-FFF2-40B4-BE49-F238E27FC236}">
                <a16:creationId xmlns="" xmlns:a16="http://schemas.microsoft.com/office/drawing/2014/main" id="{D565343B-8D8A-A844-A5C5-7636C6789BF8}"/>
              </a:ext>
            </a:extLst>
          </p:cNvPr>
          <p:cNvPicPr>
            <a:picLocks noChangeAspect="1"/>
          </p:cNvPicPr>
          <p:nvPr/>
        </p:nvPicPr>
        <p:blipFill rotWithShape="1">
          <a:blip r:embed="rId3"/>
          <a:srcRect t="2127" r="-2" b="-2"/>
          <a:stretch/>
        </p:blipFill>
        <p:spPr>
          <a:xfrm>
            <a:off x="2551176" y="448056"/>
            <a:ext cx="9180576" cy="5952744"/>
          </a:xfrm>
          <a:prstGeom prst="rect">
            <a:avLst/>
          </a:prstGeom>
        </p:spPr>
      </p:pic>
    </p:spTree>
    <p:extLst>
      <p:ext uri="{BB962C8B-B14F-4D97-AF65-F5344CB8AC3E}">
        <p14:creationId xmlns:p14="http://schemas.microsoft.com/office/powerpoint/2010/main" val="6915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52021D4-6EEC-0144-87CF-0850EED52D77}"/>
              </a:ext>
            </a:extLst>
          </p:cNvPr>
          <p:cNvSpPr>
            <a:spLocks noGrp="1"/>
          </p:cNvSpPr>
          <p:nvPr>
            <p:ph type="title"/>
          </p:nvPr>
        </p:nvSpPr>
        <p:spPr>
          <a:xfrm>
            <a:off x="686834" y="1153572"/>
            <a:ext cx="3200400" cy="4461163"/>
          </a:xfrm>
        </p:spPr>
        <p:txBody>
          <a:bodyPr>
            <a:normAutofit/>
          </a:bodyPr>
          <a:lstStyle/>
          <a:p>
            <a:r>
              <a:rPr lang="en-GB" sz="3700">
                <a:solidFill>
                  <a:srgbClr val="FFFFFF"/>
                </a:solidFill>
              </a:rPr>
              <a:t>Importance of face-to-face communication</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0472FD69-3B4B-DE4A-8935-20E7E30810E5}"/>
              </a:ext>
            </a:extLst>
          </p:cNvPr>
          <p:cNvSpPr>
            <a:spLocks noGrp="1"/>
          </p:cNvSpPr>
          <p:nvPr>
            <p:ph idx="1"/>
          </p:nvPr>
        </p:nvSpPr>
        <p:spPr>
          <a:xfrm>
            <a:off x="4447308" y="591344"/>
            <a:ext cx="6906491" cy="5585619"/>
          </a:xfrm>
        </p:spPr>
        <p:txBody>
          <a:bodyPr anchor="ctr">
            <a:normAutofit/>
          </a:bodyPr>
          <a:lstStyle/>
          <a:p>
            <a:pPr>
              <a:lnSpc>
                <a:spcPct val="100000"/>
              </a:lnSpc>
            </a:pPr>
            <a:r>
              <a:rPr lang="en-GB" sz="1800" dirty="0"/>
              <a:t>Necessary to establish rapport, which in turn builds trust and willingness to discuss health needs - especially important for new cases</a:t>
            </a:r>
          </a:p>
          <a:p>
            <a:pPr>
              <a:lnSpc>
                <a:spcPct val="100000"/>
              </a:lnSpc>
            </a:pPr>
            <a:r>
              <a:rPr lang="en-GB" sz="1800" dirty="0"/>
              <a:t>Also key in rehabilitation – face-to-face interaction and group work are critical to many rehabilitative interventions. Quality may be compromised without this</a:t>
            </a:r>
          </a:p>
          <a:p>
            <a:pPr>
              <a:lnSpc>
                <a:spcPct val="100000"/>
              </a:lnSpc>
            </a:pPr>
            <a:endParaRPr lang="en-GB" sz="1800" dirty="0"/>
          </a:p>
          <a:p>
            <a:pPr marL="0" indent="0">
              <a:lnSpc>
                <a:spcPct val="100000"/>
              </a:lnSpc>
              <a:buNone/>
            </a:pPr>
            <a:r>
              <a:rPr lang="en-GB" sz="1800" b="1" dirty="0"/>
              <a:t>Enables staff to: </a:t>
            </a:r>
          </a:p>
          <a:p>
            <a:pPr marL="285750" lvl="0" indent="-285750">
              <a:lnSpc>
                <a:spcPct val="100000"/>
              </a:lnSpc>
            </a:pPr>
            <a:r>
              <a:rPr lang="en-GB" sz="1800" dirty="0"/>
              <a:t>Identify and respond to health need and/or changes in health status</a:t>
            </a:r>
          </a:p>
          <a:p>
            <a:pPr marL="285750" lvl="0" indent="-285750">
              <a:lnSpc>
                <a:spcPct val="100000"/>
              </a:lnSpc>
            </a:pPr>
            <a:r>
              <a:rPr lang="en-GB" sz="1800" dirty="0"/>
              <a:t>Identify inconsistencies between how an individual talks about their health or health-related behaviour, and visual cues that suggest a deterioration in health or that risk is increasing</a:t>
            </a:r>
          </a:p>
          <a:p>
            <a:pPr marL="285750" lvl="0" indent="-285750">
              <a:lnSpc>
                <a:spcPct val="100000"/>
              </a:lnSpc>
            </a:pPr>
            <a:r>
              <a:rPr lang="en-GB" sz="1800" dirty="0"/>
              <a:t>Support rehabilitation</a:t>
            </a:r>
          </a:p>
          <a:p>
            <a:pPr marL="285750" lvl="0" indent="-285750">
              <a:lnSpc>
                <a:spcPct val="100000"/>
              </a:lnSpc>
            </a:pPr>
            <a:r>
              <a:rPr lang="en-GB" sz="1800" dirty="0"/>
              <a:t>Fully monitor and manage risk in relation to health-related behaviour (e.g. substance misuse, mental health)</a:t>
            </a:r>
          </a:p>
          <a:p>
            <a:pPr marL="0" indent="0">
              <a:buNone/>
            </a:pPr>
            <a:endParaRPr lang="en-GB" sz="1800" dirty="0"/>
          </a:p>
        </p:txBody>
      </p:sp>
    </p:spTree>
    <p:extLst>
      <p:ext uri="{BB962C8B-B14F-4D97-AF65-F5344CB8AC3E}">
        <p14:creationId xmlns:p14="http://schemas.microsoft.com/office/powerpoint/2010/main" val="1690090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 xmlns:a16="http://schemas.microsoft.com/office/drawing/2014/main" id="{FA2E9C85-DFF3-F842-B7BA-3B1708B94FC0}"/>
              </a:ext>
            </a:extLst>
          </p:cNvPr>
          <p:cNvSpPr/>
          <p:nvPr/>
        </p:nvSpPr>
        <p:spPr>
          <a:xfrm>
            <a:off x="655320" y="426720"/>
            <a:ext cx="4770120" cy="31699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rPr>
              <a:t>“For those getting a sentence during the last 11 months or those who have been released from prison, it has been more difficult for them to build a positive relationship with their OM. In supervision, trying to talk about thoughts and feelings or do work with people is more difficult when you cannot see their body language or facial expressions, which can be telling a different story to what their words are telling us”</a:t>
            </a:r>
          </a:p>
        </p:txBody>
      </p:sp>
      <p:sp>
        <p:nvSpPr>
          <p:cNvPr id="5" name="Rounded Rectangular Callout 4">
            <a:extLst>
              <a:ext uri="{FF2B5EF4-FFF2-40B4-BE49-F238E27FC236}">
                <a16:creationId xmlns="" xmlns:a16="http://schemas.microsoft.com/office/drawing/2014/main" id="{0AC6052A-4A8E-004E-9DBD-23B0B083510E}"/>
              </a:ext>
            </a:extLst>
          </p:cNvPr>
          <p:cNvSpPr/>
          <p:nvPr/>
        </p:nvSpPr>
        <p:spPr>
          <a:xfrm>
            <a:off x="4667559" y="3766930"/>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rPr>
              <a:t>“The reduction in face to face visits has meant it is more difficult to see changes in presentation which might alert me to heath concerns”</a:t>
            </a:r>
          </a:p>
        </p:txBody>
      </p:sp>
      <p:sp>
        <p:nvSpPr>
          <p:cNvPr id="6" name="Rounded Rectangular Callout 5">
            <a:extLst>
              <a:ext uri="{FF2B5EF4-FFF2-40B4-BE49-F238E27FC236}">
                <a16:creationId xmlns="" xmlns:a16="http://schemas.microsoft.com/office/drawing/2014/main" id="{FFAB1A5E-795F-1E4A-8BA8-78C829CC1485}"/>
              </a:ext>
            </a:extLst>
          </p:cNvPr>
          <p:cNvSpPr/>
          <p:nvPr/>
        </p:nvSpPr>
        <p:spPr>
          <a:xfrm>
            <a:off x="7681786" y="679622"/>
            <a:ext cx="3496962" cy="2619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rPr>
              <a:t>“A lack of face to face contact not only restricts what it is possible to observe in terms of health-related challenges but also our ability to interact in person about these challenges and come up with solutions/plans”</a:t>
            </a:r>
          </a:p>
        </p:txBody>
      </p:sp>
    </p:spTree>
    <p:extLst>
      <p:ext uri="{BB962C8B-B14F-4D97-AF65-F5344CB8AC3E}">
        <p14:creationId xmlns:p14="http://schemas.microsoft.com/office/powerpoint/2010/main" val="3213059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E60D753-4694-1046-921F-4896EE3D8B74}"/>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Remote appointments</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A81D4EF5-C4A8-FF4C-8E05-285FBCF340E5}"/>
              </a:ext>
            </a:extLst>
          </p:cNvPr>
          <p:cNvSpPr>
            <a:spLocks noGrp="1"/>
          </p:cNvSpPr>
          <p:nvPr>
            <p:ph idx="1"/>
          </p:nvPr>
        </p:nvSpPr>
        <p:spPr>
          <a:xfrm>
            <a:off x="4447308" y="591344"/>
            <a:ext cx="6906491" cy="5585619"/>
          </a:xfrm>
        </p:spPr>
        <p:txBody>
          <a:bodyPr anchor="ctr">
            <a:normAutofit/>
          </a:bodyPr>
          <a:lstStyle/>
          <a:p>
            <a:pPr marL="0" indent="0">
              <a:buNone/>
            </a:pPr>
            <a:r>
              <a:rPr lang="en-GB" sz="1600" dirty="0"/>
              <a:t>It was necessary to reduce face to face appointments to keep staff and people under supervision safe</a:t>
            </a:r>
          </a:p>
          <a:p>
            <a:pPr marL="0" indent="0">
              <a:buNone/>
            </a:pPr>
            <a:endParaRPr lang="en-GB" sz="1600" dirty="0"/>
          </a:p>
          <a:p>
            <a:pPr marL="0" indent="0">
              <a:buNone/>
            </a:pPr>
            <a:r>
              <a:rPr lang="en-GB" sz="1600" b="1" dirty="0"/>
              <a:t>Appropriateness</a:t>
            </a:r>
          </a:p>
          <a:p>
            <a:pPr marL="0" indent="0">
              <a:buNone/>
            </a:pPr>
            <a:endParaRPr lang="en-GB" sz="1600" dirty="0"/>
          </a:p>
          <a:p>
            <a:pPr marL="0" indent="0">
              <a:buNone/>
            </a:pPr>
            <a:r>
              <a:rPr lang="en-GB" sz="1600" dirty="0"/>
              <a:t>Remote access is perceived to be: </a:t>
            </a:r>
          </a:p>
          <a:p>
            <a:pPr marL="285750" lvl="0" indent="-285750"/>
            <a:r>
              <a:rPr lang="en-GB" sz="1600" dirty="0"/>
              <a:t>More appropriate where rapport has already been established, risk is low, and people have privacy</a:t>
            </a:r>
          </a:p>
          <a:p>
            <a:pPr marL="285750" lvl="0" indent="-285750"/>
            <a:r>
              <a:rPr lang="en-GB" sz="1600" dirty="0"/>
              <a:t>Less appropriate for new cases, medium and high-risk, people without privacy, and particular types of offence-related </a:t>
            </a:r>
            <a:r>
              <a:rPr lang="en-GB" sz="1600" dirty="0" smtClean="0"/>
              <a:t>work (e.g. domestic violence)</a:t>
            </a:r>
            <a:endParaRPr lang="en-GB" sz="1600" dirty="0"/>
          </a:p>
          <a:p>
            <a:endParaRPr lang="en-GB" sz="1600" dirty="0"/>
          </a:p>
          <a:p>
            <a:pPr marL="0" indent="0">
              <a:buNone/>
            </a:pPr>
            <a:r>
              <a:rPr lang="en-GB" sz="1600" dirty="0"/>
              <a:t>Engagement with probation and healthcare can be limited by a lack of:</a:t>
            </a:r>
          </a:p>
          <a:p>
            <a:pPr marL="285750" indent="-285750"/>
            <a:r>
              <a:rPr lang="en-GB" sz="1600" dirty="0"/>
              <a:t>Access to technology (ownership/license conditions) </a:t>
            </a:r>
          </a:p>
          <a:p>
            <a:pPr marL="285750" indent="-285750"/>
            <a:r>
              <a:rPr lang="en-GB" sz="1600" dirty="0"/>
              <a:t>Understanding of technology</a:t>
            </a:r>
          </a:p>
          <a:p>
            <a:pPr marL="0" indent="0">
              <a:buNone/>
            </a:pPr>
            <a:endParaRPr lang="en-GB" sz="2000" b="1" dirty="0"/>
          </a:p>
          <a:p>
            <a:pPr marL="0" indent="0">
              <a:buNone/>
            </a:pPr>
            <a:endParaRPr lang="en-GB" sz="2000" dirty="0"/>
          </a:p>
        </p:txBody>
      </p:sp>
    </p:spTree>
    <p:extLst>
      <p:ext uri="{BB962C8B-B14F-4D97-AF65-F5344CB8AC3E}">
        <p14:creationId xmlns:p14="http://schemas.microsoft.com/office/powerpoint/2010/main" val="3266586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2673</Words>
  <Application>Microsoft Office PowerPoint</Application>
  <PresentationFormat>Widescreen</PresentationFormat>
  <Paragraphs>235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Covid-19 and Probation’s Health-Related Practice: Initial Findings</vt:lpstr>
      <vt:lpstr>The impact of the words we use</vt:lpstr>
      <vt:lpstr>Introduction &amp; Project Aims</vt:lpstr>
      <vt:lpstr>Data Collection and Analysis</vt:lpstr>
      <vt:lpstr>Aims of this presentation </vt:lpstr>
      <vt:lpstr>PowerPoint Presentation</vt:lpstr>
      <vt:lpstr>Importance of face-to-face communication</vt:lpstr>
      <vt:lpstr>PowerPoint Presentation</vt:lpstr>
      <vt:lpstr>Remote appointments</vt:lpstr>
      <vt:lpstr>PowerPoint Presentation</vt:lpstr>
      <vt:lpstr>Compliance and Engagement</vt:lpstr>
      <vt:lpstr>PowerPoint Presentation</vt:lpstr>
      <vt:lpstr>Partnerships and Service Access</vt:lpstr>
      <vt:lpstr>PowerPoint Presentation</vt:lpstr>
      <vt:lpstr>PowerPoint Presentation</vt:lpstr>
      <vt:lpstr>Digital Capability and Access</vt:lpstr>
      <vt:lpstr>Impact on Health</vt:lpstr>
      <vt:lpstr>PowerPoint Presentation</vt:lpstr>
      <vt:lpstr>Risk Management</vt:lpstr>
      <vt:lpstr>Impact on Staff</vt:lpstr>
      <vt:lpstr>PowerPoint Presentation</vt:lpstr>
      <vt:lpstr>Flexibility, Discretion, Trust and Choice</vt:lpstr>
      <vt:lpstr>PowerPoint Presentation</vt:lpstr>
      <vt:lpstr>Innovations</vt:lpstr>
      <vt:lpstr>Recommendations</vt:lpstr>
      <vt:lpstr>Further Research</vt:lpstr>
      <vt:lpstr>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Probation’s Health-Related Practice: Initial Findings</dc:title>
  <dc:creator>Helen Nichols</dc:creator>
  <cp:lastModifiedBy>Coral Sirdifield</cp:lastModifiedBy>
  <cp:revision>44</cp:revision>
  <dcterms:created xsi:type="dcterms:W3CDTF">2021-04-15T09:24:54Z</dcterms:created>
  <dcterms:modified xsi:type="dcterms:W3CDTF">2021-05-05T15:03:01Z</dcterms:modified>
</cp:coreProperties>
</file>